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58" r:id="rId4"/>
    <p:sldId id="259" r:id="rId5"/>
    <p:sldId id="260" r:id="rId6"/>
    <p:sldId id="261" r:id="rId7"/>
    <p:sldId id="1501" r:id="rId8"/>
    <p:sldId id="1502" r:id="rId9"/>
    <p:sldId id="263" r:id="rId10"/>
    <p:sldId id="264" r:id="rId11"/>
    <p:sldId id="1493" r:id="rId12"/>
    <p:sldId id="1494" r:id="rId13"/>
    <p:sldId id="1495" r:id="rId14"/>
    <p:sldId id="1479" r:id="rId15"/>
    <p:sldId id="1490" r:id="rId16"/>
    <p:sldId id="267" r:id="rId17"/>
    <p:sldId id="268" r:id="rId18"/>
    <p:sldId id="269" r:id="rId19"/>
    <p:sldId id="1507" r:id="rId20"/>
    <p:sldId id="271" r:id="rId21"/>
    <p:sldId id="1497" r:id="rId22"/>
    <p:sldId id="273" r:id="rId23"/>
    <p:sldId id="274" r:id="rId24"/>
    <p:sldId id="275" r:id="rId25"/>
    <p:sldId id="308" r:id="rId26"/>
    <p:sldId id="278" r:id="rId27"/>
    <p:sldId id="279" r:id="rId28"/>
    <p:sldId id="1498" r:id="rId29"/>
    <p:sldId id="280" r:id="rId30"/>
    <p:sldId id="310" r:id="rId31"/>
    <p:sldId id="309" r:id="rId32"/>
    <p:sldId id="282" r:id="rId33"/>
    <p:sldId id="283" r:id="rId34"/>
    <p:sldId id="284" r:id="rId35"/>
    <p:sldId id="311" r:id="rId36"/>
    <p:sldId id="286" r:id="rId37"/>
    <p:sldId id="312" r:id="rId38"/>
    <p:sldId id="287" r:id="rId39"/>
    <p:sldId id="290" r:id="rId40"/>
    <p:sldId id="291" r:id="rId41"/>
    <p:sldId id="293" r:id="rId42"/>
    <p:sldId id="294" r:id="rId43"/>
    <p:sldId id="1481" r:id="rId44"/>
    <p:sldId id="295" r:id="rId45"/>
    <p:sldId id="1488" r:id="rId46"/>
    <p:sldId id="1484" r:id="rId47"/>
    <p:sldId id="298" r:id="rId48"/>
    <p:sldId id="301" r:id="rId49"/>
    <p:sldId id="1500" r:id="rId50"/>
    <p:sldId id="1482" r:id="rId51"/>
    <p:sldId id="313" r:id="rId52"/>
    <p:sldId id="1489" r:id="rId53"/>
    <p:sldId id="1499" r:id="rId54"/>
    <p:sldId id="302" r:id="rId55"/>
    <p:sldId id="299" r:id="rId56"/>
    <p:sldId id="300" r:id="rId57"/>
    <p:sldId id="314" r:id="rId58"/>
    <p:sldId id="1483" r:id="rId59"/>
    <p:sldId id="303" r:id="rId60"/>
    <p:sldId id="304" r:id="rId61"/>
    <p:sldId id="305" r:id="rId62"/>
    <p:sldId id="1506" r:id="rId63"/>
    <p:sldId id="1503" r:id="rId64"/>
    <p:sldId id="1504" r:id="rId65"/>
    <p:sldId id="315" r:id="rId66"/>
    <p:sldId id="306" r:id="rId67"/>
    <p:sldId id="1496" r:id="rId68"/>
    <p:sldId id="1492" r:id="rId69"/>
    <p:sldId id="265" r:id="rId70"/>
  </p:sldIdLst>
  <p:sldSz cx="12192000" cy="6858000"/>
  <p:notesSz cx="6858000" cy="9144000"/>
  <p:embeddedFontLst>
    <p:embeddedFont>
      <p:font typeface="Calibri" panose="020F0502020204030204" pitchFamily="34" charset="0"/>
      <p:regular r:id="rId72"/>
      <p:bold r:id="rId73"/>
      <p:italic r:id="rId74"/>
      <p:boldItalic r:id="rId75"/>
    </p:embeddedFont>
    <p:embeddedFont>
      <p:font typeface="Consolas" panose="020B0609020204030204" pitchFamily="49" charset="0"/>
      <p:regular r:id="rId76"/>
      <p:bold r:id="rId77"/>
      <p:italic r:id="rId78"/>
      <p:boldItalic r:id="rId79"/>
    </p:embeddedFont>
    <p:embeddedFont>
      <p:font typeface="Open Sans" panose="020B0606030504020204" pitchFamily="34" charset="0"/>
      <p:regular r:id="rId80"/>
      <p:bold r:id="rId81"/>
      <p:italic r:id="rId82"/>
      <p:boldItalic r:id="rId83"/>
    </p:embeddedFont>
    <p:embeddedFont>
      <p:font typeface="Open Sans Light" panose="020B0306030504020204" pitchFamily="34" charset="0"/>
      <p:regular r:id="rId84"/>
      <p:italic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pos="257">
          <p15:clr>
            <a:srgbClr val="A4A3A4"/>
          </p15:clr>
        </p15:guide>
        <p15:guide id="3" orient="horz" pos="663">
          <p15:clr>
            <a:srgbClr val="A4A3A4"/>
          </p15:clr>
        </p15:guide>
        <p15:guide id="4" pos="7423">
          <p15:clr>
            <a:srgbClr val="A4A3A4"/>
          </p15:clr>
        </p15:guide>
        <p15:guide id="5" orient="horz" pos="3974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6" roundtripDataSignature="AMtx7mib6OCN5Hy32MbLdlIYiUlobyOK4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255BAC"/>
    <a:srgbClr val="FB7F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>
        <p:guide pos="3840"/>
        <p:guide pos="257"/>
        <p:guide orient="horz" pos="663"/>
        <p:guide pos="7423"/>
        <p:guide orient="horz" pos="39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3.fntdata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4.fntdata"/><Relationship Id="rId83" Type="http://schemas.openxmlformats.org/officeDocument/2006/relationships/font" Target="fonts/font12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font" Target="fonts/font11.fntdata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5B0BE0-A1CE-4781-BC7C-1C61E4085FC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057B04D-D3D5-48EC-B6C3-C712A04D50A1}">
      <dgm:prSet phldrT="[Text]" custT="1"/>
      <dgm:spPr>
        <a:solidFill>
          <a:schemeClr val="tx2"/>
        </a:solidFill>
      </dgm:spPr>
      <dgm:t>
        <a:bodyPr anchor="ctr"/>
        <a:lstStyle/>
        <a:p>
          <a:pPr algn="ctr">
            <a:buNone/>
          </a:pPr>
          <a:r>
            <a:rPr lang="en-US" sz="16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Pull</a:t>
          </a:r>
          <a:br>
            <a:rPr lang="en-US" sz="16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</a:br>
          <a:r>
            <a:rPr lang="en-US" sz="16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Historical   Prices into Tableau</a:t>
          </a:r>
          <a:endParaRPr lang="en-CA" sz="1600" b="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5F9EB31-D258-40F6-BDCE-4A3C003A0FC5}" type="parTrans" cxnId="{7628FABB-09CB-4C0D-99E0-E17FDC6A3DA7}">
      <dgm:prSet/>
      <dgm:spPr/>
      <dgm:t>
        <a:bodyPr/>
        <a:lstStyle/>
        <a:p>
          <a:endParaRPr lang="en-CA"/>
        </a:p>
      </dgm:t>
    </dgm:pt>
    <dgm:pt modelId="{47E26F00-864B-4F90-B3BD-B272FA0CCD95}" type="sibTrans" cxnId="{7628FABB-09CB-4C0D-99E0-E17FDC6A3DA7}">
      <dgm:prSet/>
      <dgm:spPr/>
      <dgm:t>
        <a:bodyPr/>
        <a:lstStyle/>
        <a:p>
          <a:endParaRPr lang="en-CA"/>
        </a:p>
      </dgm:t>
    </dgm:pt>
    <dgm:pt modelId="{EBF72DF9-64F3-4DED-98A9-272B5FA0A68C}">
      <dgm:prSet phldrT="[Text]" custT="1"/>
      <dgm:spPr>
        <a:solidFill>
          <a:schemeClr val="tx2"/>
        </a:solidFill>
      </dgm:spPr>
      <dgm:t>
        <a:bodyPr anchor="ctr"/>
        <a:lstStyle/>
        <a:p>
          <a:pPr algn="ctr">
            <a:buNone/>
          </a:pPr>
          <a:r>
            <a:rPr lang="en-US" sz="16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Create Visuals for </a:t>
          </a:r>
          <a:r>
            <a:rPr lang="en-US" sz="16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Intraday</a:t>
          </a:r>
          <a:r>
            <a:rPr lang="en-US" sz="16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 Prices</a:t>
          </a:r>
          <a:endParaRPr lang="en-CA" sz="16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DEAA55B2-53F9-4033-836E-48B69F1E7A92}" type="parTrans" cxnId="{94ACD11F-B44E-4AE2-93FF-B12943067F02}">
      <dgm:prSet/>
      <dgm:spPr/>
      <dgm:t>
        <a:bodyPr/>
        <a:lstStyle/>
        <a:p>
          <a:endParaRPr lang="en-CA"/>
        </a:p>
      </dgm:t>
    </dgm:pt>
    <dgm:pt modelId="{1E9228A1-D7CF-4DD9-8781-80A91915DEBB}" type="sibTrans" cxnId="{94ACD11F-B44E-4AE2-93FF-B12943067F02}">
      <dgm:prSet/>
      <dgm:spPr/>
      <dgm:t>
        <a:bodyPr/>
        <a:lstStyle/>
        <a:p>
          <a:endParaRPr lang="en-CA"/>
        </a:p>
      </dgm:t>
    </dgm:pt>
    <dgm:pt modelId="{5CE4C80A-09CE-43AF-A878-AE2D50D33639}">
      <dgm:prSet phldrT="[Text]" custT="1"/>
      <dgm:spPr>
        <a:solidFill>
          <a:schemeClr val="tx2"/>
        </a:solidFill>
      </dgm:spPr>
      <dgm:t>
        <a:bodyPr anchor="ctr"/>
        <a:lstStyle/>
        <a:p>
          <a:pPr algn="ctr">
            <a:buNone/>
          </a:pPr>
          <a:r>
            <a:rPr lang="en-US" sz="16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Create Trading Dashboard</a:t>
          </a:r>
          <a:endParaRPr lang="en-CA" sz="16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5B50DCD-9CC8-4626-9F45-21EC1DC83FD7}" type="parTrans" cxnId="{FB0C56EF-EFDB-4E76-AF7A-8F5753903E92}">
      <dgm:prSet/>
      <dgm:spPr/>
      <dgm:t>
        <a:bodyPr/>
        <a:lstStyle/>
        <a:p>
          <a:endParaRPr lang="en-CA"/>
        </a:p>
      </dgm:t>
    </dgm:pt>
    <dgm:pt modelId="{C030711B-5D1E-48F8-A42F-0311D71E42F1}" type="sibTrans" cxnId="{FB0C56EF-EFDB-4E76-AF7A-8F5753903E92}">
      <dgm:prSet/>
      <dgm:spPr/>
      <dgm:t>
        <a:bodyPr/>
        <a:lstStyle/>
        <a:p>
          <a:endParaRPr lang="en-CA"/>
        </a:p>
      </dgm:t>
    </dgm:pt>
    <dgm:pt modelId="{63FB98C0-956F-41D2-B0F7-C9F0DD4740B5}">
      <dgm:prSet phldrT="[Text]" custT="1"/>
      <dgm:spPr>
        <a:solidFill>
          <a:schemeClr val="tx2"/>
        </a:solidFill>
      </dgm:spPr>
      <dgm:t>
        <a:bodyPr anchor="ctr"/>
        <a:lstStyle/>
        <a:p>
          <a:pPr algn="ctr">
            <a:buNone/>
          </a:pPr>
          <a:r>
            <a:rPr lang="en-US" sz="16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Create Visuals for </a:t>
          </a:r>
          <a:r>
            <a:rPr lang="en-US" sz="16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H</a:t>
          </a:r>
          <a:r>
            <a:rPr lang="en-US" sz="16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istorical Prices</a:t>
          </a:r>
          <a:endParaRPr lang="en-CA" sz="16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9E90A63A-21B9-41EE-8E57-A6AC1773AAD4}" type="parTrans" cxnId="{D34418CF-0005-46EE-8B19-4758F809901C}">
      <dgm:prSet/>
      <dgm:spPr/>
      <dgm:t>
        <a:bodyPr/>
        <a:lstStyle/>
        <a:p>
          <a:endParaRPr lang="en-CA"/>
        </a:p>
      </dgm:t>
    </dgm:pt>
    <dgm:pt modelId="{7E57953B-D7E0-4266-9D64-2D53006926A4}" type="sibTrans" cxnId="{D34418CF-0005-46EE-8B19-4758F809901C}">
      <dgm:prSet/>
      <dgm:spPr/>
      <dgm:t>
        <a:bodyPr/>
        <a:lstStyle/>
        <a:p>
          <a:endParaRPr lang="en-CA"/>
        </a:p>
      </dgm:t>
    </dgm:pt>
    <dgm:pt modelId="{B54E2D1B-9357-4841-A0EE-3816358648E4}">
      <dgm:prSet phldrT="[Text]" custT="1"/>
      <dgm:spPr>
        <a:solidFill>
          <a:schemeClr val="tx2"/>
        </a:solidFill>
      </dgm:spPr>
      <dgm:t>
        <a:bodyPr anchor="ctr"/>
        <a:lstStyle/>
        <a:p>
          <a:pPr algn="ctr">
            <a:buNone/>
          </a:pPr>
          <a:r>
            <a:rPr lang="en-US" sz="16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Pull Intraday Prices into Tableau</a:t>
          </a:r>
          <a:endParaRPr lang="en-CA" sz="16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5D57EEA-B1EC-4084-9EB6-78C1C2EC79B4}" type="parTrans" cxnId="{20D72A9A-AAF5-40CB-9F8B-458BCC901C1D}">
      <dgm:prSet/>
      <dgm:spPr/>
      <dgm:t>
        <a:bodyPr/>
        <a:lstStyle/>
        <a:p>
          <a:endParaRPr lang="en-CA"/>
        </a:p>
      </dgm:t>
    </dgm:pt>
    <dgm:pt modelId="{59F58F04-2362-45C4-9F9C-4969EDC05393}" type="sibTrans" cxnId="{20D72A9A-AAF5-40CB-9F8B-458BCC901C1D}">
      <dgm:prSet/>
      <dgm:spPr/>
      <dgm:t>
        <a:bodyPr/>
        <a:lstStyle/>
        <a:p>
          <a:endParaRPr lang="en-CA"/>
        </a:p>
      </dgm:t>
    </dgm:pt>
    <dgm:pt modelId="{B2DD7911-EFA0-46D0-B894-C78FB9205B8A}">
      <dgm:prSet phldrT="[Text]"/>
      <dgm:spPr>
        <a:solidFill>
          <a:schemeClr val="tx2"/>
        </a:solidFill>
      </dgm:spPr>
      <dgm:t>
        <a:bodyPr anchor="ctr"/>
        <a:lstStyle/>
        <a:p>
          <a:pPr algn="ctr">
            <a:buNone/>
          </a:pPr>
          <a:r>
            <a: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Azure Data Studio</a:t>
          </a:r>
          <a:endParaRPr lang="en-CA" sz="14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925F0555-7668-4C70-9BD1-F5B02F807521}" type="parTrans" cxnId="{0913BB5F-D067-4085-81A2-B20E81194676}">
      <dgm:prSet/>
      <dgm:spPr/>
      <dgm:t>
        <a:bodyPr/>
        <a:lstStyle/>
        <a:p>
          <a:endParaRPr lang="en-CA"/>
        </a:p>
      </dgm:t>
    </dgm:pt>
    <dgm:pt modelId="{60AA19FB-B00D-4E9A-94CC-3EF9795BF07B}" type="sibTrans" cxnId="{0913BB5F-D067-4085-81A2-B20E81194676}">
      <dgm:prSet/>
      <dgm:spPr/>
      <dgm:t>
        <a:bodyPr/>
        <a:lstStyle/>
        <a:p>
          <a:endParaRPr lang="en-CA"/>
        </a:p>
      </dgm:t>
    </dgm:pt>
    <dgm:pt modelId="{FD707D3F-C526-4156-9153-B9B52C5EDA43}">
      <dgm:prSet phldrT="[Text]"/>
      <dgm:spPr>
        <a:solidFill>
          <a:schemeClr val="tx2"/>
        </a:solidFill>
      </dgm:spPr>
      <dgm:t>
        <a:bodyPr anchor="ctr"/>
        <a:lstStyle/>
        <a:p>
          <a:pPr algn="ctr">
            <a:buNone/>
          </a:pPr>
          <a:r>
            <a:rPr lang="en-US" sz="14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Azure Data Studio</a:t>
          </a:r>
          <a:endParaRPr lang="en-CA" sz="14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980BA26-1B50-45ED-8CD9-48951C9F8873}" type="parTrans" cxnId="{953B547F-060F-4AE7-A911-2BA1CB65A80A}">
      <dgm:prSet/>
      <dgm:spPr/>
      <dgm:t>
        <a:bodyPr/>
        <a:lstStyle/>
        <a:p>
          <a:endParaRPr lang="en-CA"/>
        </a:p>
      </dgm:t>
    </dgm:pt>
    <dgm:pt modelId="{B6A59A60-3CDB-45E4-93FA-020E6979DBE7}" type="sibTrans" cxnId="{953B547F-060F-4AE7-A911-2BA1CB65A80A}">
      <dgm:prSet/>
      <dgm:spPr/>
      <dgm:t>
        <a:bodyPr/>
        <a:lstStyle/>
        <a:p>
          <a:endParaRPr lang="en-CA"/>
        </a:p>
      </dgm:t>
    </dgm:pt>
    <dgm:pt modelId="{53FC73CE-CC54-44F9-9BA1-9D75F4C2DD04}">
      <dgm:prSet phldrT="[Text]"/>
      <dgm:spPr>
        <a:solidFill>
          <a:schemeClr val="tx2"/>
        </a:solidFill>
      </dgm:spPr>
      <dgm:t>
        <a:bodyPr anchor="ctr"/>
        <a:lstStyle/>
        <a:p>
          <a:pPr algn="ctr">
            <a:buNone/>
          </a:pPr>
          <a:r>
            <a:rPr lang="en-US" sz="1400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rPr>
            <a:t>Tableau</a:t>
          </a:r>
          <a:endParaRPr lang="en-CA" sz="14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B8D15084-757B-493F-A383-4B191CA5662A}" type="parTrans" cxnId="{C60863CB-3810-4811-9DDD-33604ED42388}">
      <dgm:prSet/>
      <dgm:spPr/>
      <dgm:t>
        <a:bodyPr/>
        <a:lstStyle/>
        <a:p>
          <a:endParaRPr lang="en-CA"/>
        </a:p>
      </dgm:t>
    </dgm:pt>
    <dgm:pt modelId="{097D6253-A961-47B9-867E-CD6147B08D6B}" type="sibTrans" cxnId="{C60863CB-3810-4811-9DDD-33604ED42388}">
      <dgm:prSet/>
      <dgm:spPr/>
      <dgm:t>
        <a:bodyPr/>
        <a:lstStyle/>
        <a:p>
          <a:endParaRPr lang="en-CA"/>
        </a:p>
      </dgm:t>
    </dgm:pt>
    <dgm:pt modelId="{ED59BF9F-98FE-4C32-B53B-5D79D42EDCA0}">
      <dgm:prSet phldrT="[Text]"/>
      <dgm:spPr>
        <a:solidFill>
          <a:schemeClr val="tx2"/>
        </a:solidFill>
      </dgm:spPr>
      <dgm:t>
        <a:bodyPr anchor="ctr"/>
        <a:lstStyle/>
        <a:p>
          <a:pPr algn="ctr">
            <a:buNone/>
          </a:pPr>
          <a:r>
            <a:rPr lang="en-US" sz="1400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rPr>
            <a:t>Tableau</a:t>
          </a:r>
          <a:endParaRPr lang="en-CA" sz="14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4B9511BB-6D2D-46EF-A364-12D359E26B19}" type="parTrans" cxnId="{479744CE-98E2-4316-9942-EA13A413D293}">
      <dgm:prSet/>
      <dgm:spPr/>
      <dgm:t>
        <a:bodyPr/>
        <a:lstStyle/>
        <a:p>
          <a:endParaRPr lang="en-CA"/>
        </a:p>
      </dgm:t>
    </dgm:pt>
    <dgm:pt modelId="{1310C4C2-DA21-46A6-B0C4-84F97936CF02}" type="sibTrans" cxnId="{479744CE-98E2-4316-9942-EA13A413D293}">
      <dgm:prSet/>
      <dgm:spPr/>
      <dgm:t>
        <a:bodyPr/>
        <a:lstStyle/>
        <a:p>
          <a:endParaRPr lang="en-CA"/>
        </a:p>
      </dgm:t>
    </dgm:pt>
    <dgm:pt modelId="{A1FD6CC2-0384-4D2F-8ED9-2695834F4EA6}">
      <dgm:prSet phldrT="[Text]"/>
      <dgm:spPr>
        <a:solidFill>
          <a:schemeClr val="tx2"/>
        </a:solidFill>
      </dgm:spPr>
      <dgm:t>
        <a:bodyPr anchor="ctr"/>
        <a:lstStyle/>
        <a:p>
          <a:pPr algn="ctr">
            <a:buNone/>
          </a:pPr>
          <a:r>
            <a:rPr lang="en-US" sz="14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Tableau</a:t>
          </a:r>
          <a:endParaRPr lang="en-CA" sz="14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C18DE7C-C1F6-485C-8A76-5455AF08D8BE}" type="parTrans" cxnId="{726E6F27-47A4-4C8B-8AFF-6044A65E2475}">
      <dgm:prSet/>
      <dgm:spPr/>
      <dgm:t>
        <a:bodyPr/>
        <a:lstStyle/>
        <a:p>
          <a:endParaRPr lang="en-CA"/>
        </a:p>
      </dgm:t>
    </dgm:pt>
    <dgm:pt modelId="{A2F7F896-C299-44F0-95BC-75DDD9260544}" type="sibTrans" cxnId="{726E6F27-47A4-4C8B-8AFF-6044A65E2475}">
      <dgm:prSet/>
      <dgm:spPr/>
      <dgm:t>
        <a:bodyPr/>
        <a:lstStyle/>
        <a:p>
          <a:endParaRPr lang="en-CA"/>
        </a:p>
      </dgm:t>
    </dgm:pt>
    <dgm:pt modelId="{5C5BFF31-AA95-4F16-AB24-6CFC2356A227}" type="pres">
      <dgm:prSet presAssocID="{3C5B0BE0-A1CE-4781-BC7C-1C61E4085FC2}" presName="Name0" presStyleCnt="0">
        <dgm:presLayoutVars>
          <dgm:dir/>
          <dgm:resizeHandles val="exact"/>
        </dgm:presLayoutVars>
      </dgm:prSet>
      <dgm:spPr/>
    </dgm:pt>
    <dgm:pt modelId="{C443398E-B6A1-4C82-9388-66B77D696D80}" type="pres">
      <dgm:prSet presAssocID="{7057B04D-D3D5-48EC-B6C3-C712A04D50A1}" presName="node" presStyleLbl="node1" presStyleIdx="0" presStyleCnt="5" custScaleX="121367" custScaleY="145806">
        <dgm:presLayoutVars>
          <dgm:bulletEnabled val="1"/>
        </dgm:presLayoutVars>
      </dgm:prSet>
      <dgm:spPr/>
    </dgm:pt>
    <dgm:pt modelId="{F9E65330-51D1-4B97-A295-6685EF5002B5}" type="pres">
      <dgm:prSet presAssocID="{47E26F00-864B-4F90-B3BD-B272FA0CCD95}" presName="sibTrans" presStyleLbl="sibTrans2D1" presStyleIdx="0" presStyleCnt="4"/>
      <dgm:spPr/>
    </dgm:pt>
    <dgm:pt modelId="{4E998242-9F4A-4ABA-B22A-68FFB4D4646D}" type="pres">
      <dgm:prSet presAssocID="{47E26F00-864B-4F90-B3BD-B272FA0CCD95}" presName="connectorText" presStyleLbl="sibTrans2D1" presStyleIdx="0" presStyleCnt="4"/>
      <dgm:spPr/>
    </dgm:pt>
    <dgm:pt modelId="{AAD52396-AB92-4132-983B-36448CF56453}" type="pres">
      <dgm:prSet presAssocID="{63FB98C0-956F-41D2-B0F7-C9F0DD4740B5}" presName="node" presStyleLbl="node1" presStyleIdx="1" presStyleCnt="5" custScaleX="121367" custScaleY="145806">
        <dgm:presLayoutVars>
          <dgm:bulletEnabled val="1"/>
        </dgm:presLayoutVars>
      </dgm:prSet>
      <dgm:spPr/>
    </dgm:pt>
    <dgm:pt modelId="{325D98B5-33EF-4916-A4E4-1326A8E41339}" type="pres">
      <dgm:prSet presAssocID="{7E57953B-D7E0-4266-9D64-2D53006926A4}" presName="sibTrans" presStyleLbl="sibTrans2D1" presStyleIdx="1" presStyleCnt="4"/>
      <dgm:spPr/>
    </dgm:pt>
    <dgm:pt modelId="{86DC2D0F-74AB-4DFE-A0A1-47322B7D2A73}" type="pres">
      <dgm:prSet presAssocID="{7E57953B-D7E0-4266-9D64-2D53006926A4}" presName="connectorText" presStyleLbl="sibTrans2D1" presStyleIdx="1" presStyleCnt="4"/>
      <dgm:spPr/>
    </dgm:pt>
    <dgm:pt modelId="{AC42E568-42A9-4EC5-AEC2-97AAB0AA2A7F}" type="pres">
      <dgm:prSet presAssocID="{B54E2D1B-9357-4841-A0EE-3816358648E4}" presName="node" presStyleLbl="node1" presStyleIdx="2" presStyleCnt="5" custScaleX="121367" custScaleY="145806">
        <dgm:presLayoutVars>
          <dgm:bulletEnabled val="1"/>
        </dgm:presLayoutVars>
      </dgm:prSet>
      <dgm:spPr/>
    </dgm:pt>
    <dgm:pt modelId="{2C3B2539-72B5-4B47-8590-3A502ED3C299}" type="pres">
      <dgm:prSet presAssocID="{59F58F04-2362-45C4-9F9C-4969EDC05393}" presName="sibTrans" presStyleLbl="sibTrans2D1" presStyleIdx="2" presStyleCnt="4"/>
      <dgm:spPr/>
    </dgm:pt>
    <dgm:pt modelId="{D04E2A62-671A-4E59-AE58-AF4FAFAC8B4F}" type="pres">
      <dgm:prSet presAssocID="{59F58F04-2362-45C4-9F9C-4969EDC05393}" presName="connectorText" presStyleLbl="sibTrans2D1" presStyleIdx="2" presStyleCnt="4"/>
      <dgm:spPr/>
    </dgm:pt>
    <dgm:pt modelId="{2C78D213-1E4E-4E26-B6E2-95D7765910DD}" type="pres">
      <dgm:prSet presAssocID="{EBF72DF9-64F3-4DED-98A9-272B5FA0A68C}" presName="node" presStyleLbl="node1" presStyleIdx="3" presStyleCnt="5" custScaleX="121367" custScaleY="145806">
        <dgm:presLayoutVars>
          <dgm:bulletEnabled val="1"/>
        </dgm:presLayoutVars>
      </dgm:prSet>
      <dgm:spPr/>
    </dgm:pt>
    <dgm:pt modelId="{EB729101-D245-4E20-8C28-CBA15D2CAF61}" type="pres">
      <dgm:prSet presAssocID="{1E9228A1-D7CF-4DD9-8781-80A91915DEBB}" presName="sibTrans" presStyleLbl="sibTrans2D1" presStyleIdx="3" presStyleCnt="4"/>
      <dgm:spPr/>
    </dgm:pt>
    <dgm:pt modelId="{BCE91999-8C1B-4F85-B05C-ABC38026422C}" type="pres">
      <dgm:prSet presAssocID="{1E9228A1-D7CF-4DD9-8781-80A91915DEBB}" presName="connectorText" presStyleLbl="sibTrans2D1" presStyleIdx="3" presStyleCnt="4"/>
      <dgm:spPr/>
    </dgm:pt>
    <dgm:pt modelId="{9AFA0E9D-3DA4-496A-8002-FC64A9E89E3C}" type="pres">
      <dgm:prSet presAssocID="{5CE4C80A-09CE-43AF-A878-AE2D50D33639}" presName="node" presStyleLbl="node1" presStyleIdx="4" presStyleCnt="5" custScaleX="121367" custScaleY="145806">
        <dgm:presLayoutVars>
          <dgm:bulletEnabled val="1"/>
        </dgm:presLayoutVars>
      </dgm:prSet>
      <dgm:spPr/>
    </dgm:pt>
  </dgm:ptLst>
  <dgm:cxnLst>
    <dgm:cxn modelId="{FC0B4604-1D16-484F-B743-CC4DEDA1EF50}" type="presOf" srcId="{7E57953B-D7E0-4266-9D64-2D53006926A4}" destId="{325D98B5-33EF-4916-A4E4-1326A8E41339}" srcOrd="0" destOrd="0" presId="urn:microsoft.com/office/officeart/2005/8/layout/process1"/>
    <dgm:cxn modelId="{E132EA17-BE37-4182-B1A3-B4FA20CD5759}" type="presOf" srcId="{1E9228A1-D7CF-4DD9-8781-80A91915DEBB}" destId="{BCE91999-8C1B-4F85-B05C-ABC38026422C}" srcOrd="1" destOrd="0" presId="urn:microsoft.com/office/officeart/2005/8/layout/process1"/>
    <dgm:cxn modelId="{2013471B-AEC5-4228-A417-5C450E8D7EED}" type="presOf" srcId="{7057B04D-D3D5-48EC-B6C3-C712A04D50A1}" destId="{C443398E-B6A1-4C82-9388-66B77D696D80}" srcOrd="0" destOrd="0" presId="urn:microsoft.com/office/officeart/2005/8/layout/process1"/>
    <dgm:cxn modelId="{63B94F1F-EB94-4EF5-9136-3B9ECFF0CDE7}" type="presOf" srcId="{A1FD6CC2-0384-4D2F-8ED9-2695834F4EA6}" destId="{AAD52396-AB92-4132-983B-36448CF56453}" srcOrd="0" destOrd="1" presId="urn:microsoft.com/office/officeart/2005/8/layout/process1"/>
    <dgm:cxn modelId="{94ACD11F-B44E-4AE2-93FF-B12943067F02}" srcId="{3C5B0BE0-A1CE-4781-BC7C-1C61E4085FC2}" destId="{EBF72DF9-64F3-4DED-98A9-272B5FA0A68C}" srcOrd="3" destOrd="0" parTransId="{DEAA55B2-53F9-4033-836E-48B69F1E7A92}" sibTransId="{1E9228A1-D7CF-4DD9-8781-80A91915DEBB}"/>
    <dgm:cxn modelId="{726E6F27-47A4-4C8B-8AFF-6044A65E2475}" srcId="{63FB98C0-956F-41D2-B0F7-C9F0DD4740B5}" destId="{A1FD6CC2-0384-4D2F-8ED9-2695834F4EA6}" srcOrd="0" destOrd="0" parTransId="{AC18DE7C-C1F6-485C-8A76-5455AF08D8BE}" sibTransId="{A2F7F896-C299-44F0-95BC-75DDD9260544}"/>
    <dgm:cxn modelId="{0338693D-094F-4907-97F2-96D3267BD219}" type="presOf" srcId="{B54E2D1B-9357-4841-A0EE-3816358648E4}" destId="{AC42E568-42A9-4EC5-AEC2-97AAB0AA2A7F}" srcOrd="0" destOrd="0" presId="urn:microsoft.com/office/officeart/2005/8/layout/process1"/>
    <dgm:cxn modelId="{0913BB5F-D067-4085-81A2-B20E81194676}" srcId="{7057B04D-D3D5-48EC-B6C3-C712A04D50A1}" destId="{B2DD7911-EFA0-46D0-B894-C78FB9205B8A}" srcOrd="0" destOrd="0" parTransId="{925F0555-7668-4C70-9BD1-F5B02F807521}" sibTransId="{60AA19FB-B00D-4E9A-94CC-3EF9795BF07B}"/>
    <dgm:cxn modelId="{D5F7E847-5B44-4097-B3FF-BF541087CBA0}" type="presOf" srcId="{EBF72DF9-64F3-4DED-98A9-272B5FA0A68C}" destId="{2C78D213-1E4E-4E26-B6E2-95D7765910DD}" srcOrd="0" destOrd="0" presId="urn:microsoft.com/office/officeart/2005/8/layout/process1"/>
    <dgm:cxn modelId="{ECF05669-CDC7-4212-9693-051785FB8919}" type="presOf" srcId="{63FB98C0-956F-41D2-B0F7-C9F0DD4740B5}" destId="{AAD52396-AB92-4132-983B-36448CF56453}" srcOrd="0" destOrd="0" presId="urn:microsoft.com/office/officeart/2005/8/layout/process1"/>
    <dgm:cxn modelId="{AF4FB753-E132-4A02-8CA3-05E5F0D3BD25}" type="presOf" srcId="{FD707D3F-C526-4156-9153-B9B52C5EDA43}" destId="{AC42E568-42A9-4EC5-AEC2-97AAB0AA2A7F}" srcOrd="0" destOrd="1" presId="urn:microsoft.com/office/officeart/2005/8/layout/process1"/>
    <dgm:cxn modelId="{886C9957-4683-43A5-B56E-80C6BE3F0E97}" type="presOf" srcId="{59F58F04-2362-45C4-9F9C-4969EDC05393}" destId="{2C3B2539-72B5-4B47-8590-3A502ED3C299}" srcOrd="0" destOrd="0" presId="urn:microsoft.com/office/officeart/2005/8/layout/process1"/>
    <dgm:cxn modelId="{0C279D58-CBDD-43CA-872B-6D94026FFBAA}" type="presOf" srcId="{53FC73CE-CC54-44F9-9BA1-9D75F4C2DD04}" destId="{2C78D213-1E4E-4E26-B6E2-95D7765910DD}" srcOrd="0" destOrd="1" presId="urn:microsoft.com/office/officeart/2005/8/layout/process1"/>
    <dgm:cxn modelId="{0F110B7A-6178-44C4-BCA7-0311B621CFC9}" type="presOf" srcId="{7E57953B-D7E0-4266-9D64-2D53006926A4}" destId="{86DC2D0F-74AB-4DFE-A0A1-47322B7D2A73}" srcOrd="1" destOrd="0" presId="urn:microsoft.com/office/officeart/2005/8/layout/process1"/>
    <dgm:cxn modelId="{953B547F-060F-4AE7-A911-2BA1CB65A80A}" srcId="{B54E2D1B-9357-4841-A0EE-3816358648E4}" destId="{FD707D3F-C526-4156-9153-B9B52C5EDA43}" srcOrd="0" destOrd="0" parTransId="{0980BA26-1B50-45ED-8CD9-48951C9F8873}" sibTransId="{B6A59A60-3CDB-45E4-93FA-020E6979DBE7}"/>
    <dgm:cxn modelId="{59C78A92-E7D7-453C-81A6-8753C079AA0E}" type="presOf" srcId="{47E26F00-864B-4F90-B3BD-B272FA0CCD95}" destId="{4E998242-9F4A-4ABA-B22A-68FFB4D4646D}" srcOrd="1" destOrd="0" presId="urn:microsoft.com/office/officeart/2005/8/layout/process1"/>
    <dgm:cxn modelId="{39E9F396-42C0-4DFC-9F78-4DF2304EA998}" type="presOf" srcId="{3C5B0BE0-A1CE-4781-BC7C-1C61E4085FC2}" destId="{5C5BFF31-AA95-4F16-AB24-6CFC2356A227}" srcOrd="0" destOrd="0" presId="urn:microsoft.com/office/officeart/2005/8/layout/process1"/>
    <dgm:cxn modelId="{20D72A9A-AAF5-40CB-9F8B-458BCC901C1D}" srcId="{3C5B0BE0-A1CE-4781-BC7C-1C61E4085FC2}" destId="{B54E2D1B-9357-4841-A0EE-3816358648E4}" srcOrd="2" destOrd="0" parTransId="{55D57EEA-B1EC-4084-9EB6-78C1C2EC79B4}" sibTransId="{59F58F04-2362-45C4-9F9C-4969EDC05393}"/>
    <dgm:cxn modelId="{342D629F-9E24-4285-B707-E5B9F1A74B54}" type="presOf" srcId="{1E9228A1-D7CF-4DD9-8781-80A91915DEBB}" destId="{EB729101-D245-4E20-8C28-CBA15D2CAF61}" srcOrd="0" destOrd="0" presId="urn:microsoft.com/office/officeart/2005/8/layout/process1"/>
    <dgm:cxn modelId="{79CFFBA3-CCCD-4539-B163-818C27FA36C8}" type="presOf" srcId="{5CE4C80A-09CE-43AF-A878-AE2D50D33639}" destId="{9AFA0E9D-3DA4-496A-8002-FC64A9E89E3C}" srcOrd="0" destOrd="0" presId="urn:microsoft.com/office/officeart/2005/8/layout/process1"/>
    <dgm:cxn modelId="{95FD7EB2-43FA-4363-B5D3-DAC7550A2528}" type="presOf" srcId="{B2DD7911-EFA0-46D0-B894-C78FB9205B8A}" destId="{C443398E-B6A1-4C82-9388-66B77D696D80}" srcOrd="0" destOrd="1" presId="urn:microsoft.com/office/officeart/2005/8/layout/process1"/>
    <dgm:cxn modelId="{7628FABB-09CB-4C0D-99E0-E17FDC6A3DA7}" srcId="{3C5B0BE0-A1CE-4781-BC7C-1C61E4085FC2}" destId="{7057B04D-D3D5-48EC-B6C3-C712A04D50A1}" srcOrd="0" destOrd="0" parTransId="{75F9EB31-D258-40F6-BDCE-4A3C003A0FC5}" sibTransId="{47E26F00-864B-4F90-B3BD-B272FA0CCD95}"/>
    <dgm:cxn modelId="{86E5E1C6-E8D4-408E-9324-3F5C8A18AD98}" type="presOf" srcId="{59F58F04-2362-45C4-9F9C-4969EDC05393}" destId="{D04E2A62-671A-4E59-AE58-AF4FAFAC8B4F}" srcOrd="1" destOrd="0" presId="urn:microsoft.com/office/officeart/2005/8/layout/process1"/>
    <dgm:cxn modelId="{C60863CB-3810-4811-9DDD-33604ED42388}" srcId="{EBF72DF9-64F3-4DED-98A9-272B5FA0A68C}" destId="{53FC73CE-CC54-44F9-9BA1-9D75F4C2DD04}" srcOrd="0" destOrd="0" parTransId="{B8D15084-757B-493F-A383-4B191CA5662A}" sibTransId="{097D6253-A961-47B9-867E-CD6147B08D6B}"/>
    <dgm:cxn modelId="{479744CE-98E2-4316-9942-EA13A413D293}" srcId="{5CE4C80A-09CE-43AF-A878-AE2D50D33639}" destId="{ED59BF9F-98FE-4C32-B53B-5D79D42EDCA0}" srcOrd="0" destOrd="0" parTransId="{4B9511BB-6D2D-46EF-A364-12D359E26B19}" sibTransId="{1310C4C2-DA21-46A6-B0C4-84F97936CF02}"/>
    <dgm:cxn modelId="{D34418CF-0005-46EE-8B19-4758F809901C}" srcId="{3C5B0BE0-A1CE-4781-BC7C-1C61E4085FC2}" destId="{63FB98C0-956F-41D2-B0F7-C9F0DD4740B5}" srcOrd="1" destOrd="0" parTransId="{9E90A63A-21B9-41EE-8E57-A6AC1773AAD4}" sibTransId="{7E57953B-D7E0-4266-9D64-2D53006926A4}"/>
    <dgm:cxn modelId="{9A9845DA-49D4-40CB-881E-BB91681E9091}" type="presOf" srcId="{ED59BF9F-98FE-4C32-B53B-5D79D42EDCA0}" destId="{9AFA0E9D-3DA4-496A-8002-FC64A9E89E3C}" srcOrd="0" destOrd="1" presId="urn:microsoft.com/office/officeart/2005/8/layout/process1"/>
    <dgm:cxn modelId="{FB0C56EF-EFDB-4E76-AF7A-8F5753903E92}" srcId="{3C5B0BE0-A1CE-4781-BC7C-1C61E4085FC2}" destId="{5CE4C80A-09CE-43AF-A878-AE2D50D33639}" srcOrd="4" destOrd="0" parTransId="{05B50DCD-9CC8-4626-9F45-21EC1DC83FD7}" sibTransId="{C030711B-5D1E-48F8-A42F-0311D71E42F1}"/>
    <dgm:cxn modelId="{015C57FA-CFB1-4108-866D-6B928D654E53}" type="presOf" srcId="{47E26F00-864B-4F90-B3BD-B272FA0CCD95}" destId="{F9E65330-51D1-4B97-A295-6685EF5002B5}" srcOrd="0" destOrd="0" presId="urn:microsoft.com/office/officeart/2005/8/layout/process1"/>
    <dgm:cxn modelId="{4B4AC063-4C12-4BBB-85B8-417DB09F4D3F}" type="presParOf" srcId="{5C5BFF31-AA95-4F16-AB24-6CFC2356A227}" destId="{C443398E-B6A1-4C82-9388-66B77D696D80}" srcOrd="0" destOrd="0" presId="urn:microsoft.com/office/officeart/2005/8/layout/process1"/>
    <dgm:cxn modelId="{386E3FD1-91F0-415E-BE39-0A463B6DCB5D}" type="presParOf" srcId="{5C5BFF31-AA95-4F16-AB24-6CFC2356A227}" destId="{F9E65330-51D1-4B97-A295-6685EF5002B5}" srcOrd="1" destOrd="0" presId="urn:microsoft.com/office/officeart/2005/8/layout/process1"/>
    <dgm:cxn modelId="{06D34A6A-20BE-49D4-BF52-D9FD2EACA00E}" type="presParOf" srcId="{F9E65330-51D1-4B97-A295-6685EF5002B5}" destId="{4E998242-9F4A-4ABA-B22A-68FFB4D4646D}" srcOrd="0" destOrd="0" presId="urn:microsoft.com/office/officeart/2005/8/layout/process1"/>
    <dgm:cxn modelId="{C60BC525-473B-44E2-BDF9-846EEAA0D638}" type="presParOf" srcId="{5C5BFF31-AA95-4F16-AB24-6CFC2356A227}" destId="{AAD52396-AB92-4132-983B-36448CF56453}" srcOrd="2" destOrd="0" presId="urn:microsoft.com/office/officeart/2005/8/layout/process1"/>
    <dgm:cxn modelId="{C863C7A3-7C51-4F25-9C91-3C877B81E56C}" type="presParOf" srcId="{5C5BFF31-AA95-4F16-AB24-6CFC2356A227}" destId="{325D98B5-33EF-4916-A4E4-1326A8E41339}" srcOrd="3" destOrd="0" presId="urn:microsoft.com/office/officeart/2005/8/layout/process1"/>
    <dgm:cxn modelId="{94FC7A7C-BE96-4AFE-AD61-BBCB6708E85F}" type="presParOf" srcId="{325D98B5-33EF-4916-A4E4-1326A8E41339}" destId="{86DC2D0F-74AB-4DFE-A0A1-47322B7D2A73}" srcOrd="0" destOrd="0" presId="urn:microsoft.com/office/officeart/2005/8/layout/process1"/>
    <dgm:cxn modelId="{1D991DD2-698B-4FAA-9B82-22AD31E6EF17}" type="presParOf" srcId="{5C5BFF31-AA95-4F16-AB24-6CFC2356A227}" destId="{AC42E568-42A9-4EC5-AEC2-97AAB0AA2A7F}" srcOrd="4" destOrd="0" presId="urn:microsoft.com/office/officeart/2005/8/layout/process1"/>
    <dgm:cxn modelId="{C135495A-481F-4931-86C1-6390FD5A0827}" type="presParOf" srcId="{5C5BFF31-AA95-4F16-AB24-6CFC2356A227}" destId="{2C3B2539-72B5-4B47-8590-3A502ED3C299}" srcOrd="5" destOrd="0" presId="urn:microsoft.com/office/officeart/2005/8/layout/process1"/>
    <dgm:cxn modelId="{8B2A5CBC-52F4-4436-8EFA-BC24471F81BE}" type="presParOf" srcId="{2C3B2539-72B5-4B47-8590-3A502ED3C299}" destId="{D04E2A62-671A-4E59-AE58-AF4FAFAC8B4F}" srcOrd="0" destOrd="0" presId="urn:microsoft.com/office/officeart/2005/8/layout/process1"/>
    <dgm:cxn modelId="{A2FBEED7-4060-4C22-B6C3-F9AC4428881A}" type="presParOf" srcId="{5C5BFF31-AA95-4F16-AB24-6CFC2356A227}" destId="{2C78D213-1E4E-4E26-B6E2-95D7765910DD}" srcOrd="6" destOrd="0" presId="urn:microsoft.com/office/officeart/2005/8/layout/process1"/>
    <dgm:cxn modelId="{7C82DBEB-0781-49F7-9EFC-5A328BB024B9}" type="presParOf" srcId="{5C5BFF31-AA95-4F16-AB24-6CFC2356A227}" destId="{EB729101-D245-4E20-8C28-CBA15D2CAF61}" srcOrd="7" destOrd="0" presId="urn:microsoft.com/office/officeart/2005/8/layout/process1"/>
    <dgm:cxn modelId="{221891A2-1A3E-4231-BBC2-68AB93E48A37}" type="presParOf" srcId="{EB729101-D245-4E20-8C28-CBA15D2CAF61}" destId="{BCE91999-8C1B-4F85-B05C-ABC38026422C}" srcOrd="0" destOrd="0" presId="urn:microsoft.com/office/officeart/2005/8/layout/process1"/>
    <dgm:cxn modelId="{BC8D0515-2306-491A-A873-EB5F44B6195D}" type="presParOf" srcId="{5C5BFF31-AA95-4F16-AB24-6CFC2356A227}" destId="{9AFA0E9D-3DA4-496A-8002-FC64A9E89E3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5B0BE0-A1CE-4781-BC7C-1C61E4085FC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057B04D-D3D5-48EC-B6C3-C712A04D50A1}">
      <dgm:prSet phldrT="[Text]" custT="1"/>
      <dgm:spPr>
        <a:solidFill>
          <a:schemeClr val="accent1"/>
        </a:solidFill>
      </dgm:spPr>
      <dgm:t>
        <a:bodyPr anchor="ctr"/>
        <a:lstStyle/>
        <a:p>
          <a:pPr algn="ctr">
            <a:buNone/>
          </a:pPr>
          <a:r>
            <a:rPr lang="en-US" sz="1600" b="1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Pull</a:t>
          </a:r>
          <a:br>
            <a:rPr lang="en-US" sz="1600" b="1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</a:br>
          <a:r>
            <a:rPr lang="en-US" sz="1600" b="1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Historical Prices into Tableau</a:t>
          </a:r>
          <a:endParaRPr lang="en-CA" sz="1600" b="1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5F9EB31-D258-40F6-BDCE-4A3C003A0FC5}" type="parTrans" cxnId="{7628FABB-09CB-4C0D-99E0-E17FDC6A3DA7}">
      <dgm:prSet/>
      <dgm:spPr/>
      <dgm:t>
        <a:bodyPr/>
        <a:lstStyle/>
        <a:p>
          <a:endParaRPr lang="en-CA"/>
        </a:p>
      </dgm:t>
    </dgm:pt>
    <dgm:pt modelId="{47E26F00-864B-4F90-B3BD-B272FA0CCD95}" type="sibTrans" cxnId="{7628FABB-09CB-4C0D-99E0-E17FDC6A3DA7}">
      <dgm:prSet/>
      <dgm:spPr/>
      <dgm:t>
        <a:bodyPr/>
        <a:lstStyle/>
        <a:p>
          <a:endParaRPr lang="en-CA"/>
        </a:p>
      </dgm:t>
    </dgm:pt>
    <dgm:pt modelId="{EBF72DF9-64F3-4DED-98A9-272B5FA0A68C}">
      <dgm:prSet phldrT="[Text]" custT="1"/>
      <dgm:spPr>
        <a:solidFill>
          <a:schemeClr val="tx2"/>
        </a:solidFill>
      </dgm:spPr>
      <dgm:t>
        <a:bodyPr anchor="ctr"/>
        <a:lstStyle/>
        <a:p>
          <a:pPr algn="ctr">
            <a:buNone/>
          </a:pPr>
          <a:r>
            <a:rPr lang="en-US" sz="16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Create Visuals for </a:t>
          </a:r>
          <a:r>
            <a:rPr lang="en-US" sz="16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Intraday</a:t>
          </a:r>
          <a:r>
            <a:rPr lang="en-US" sz="16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 Prices</a:t>
          </a:r>
          <a:endParaRPr lang="en-CA" sz="16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DEAA55B2-53F9-4033-836E-48B69F1E7A92}" type="parTrans" cxnId="{94ACD11F-B44E-4AE2-93FF-B12943067F02}">
      <dgm:prSet/>
      <dgm:spPr/>
      <dgm:t>
        <a:bodyPr/>
        <a:lstStyle/>
        <a:p>
          <a:endParaRPr lang="en-CA"/>
        </a:p>
      </dgm:t>
    </dgm:pt>
    <dgm:pt modelId="{1E9228A1-D7CF-4DD9-8781-80A91915DEBB}" type="sibTrans" cxnId="{94ACD11F-B44E-4AE2-93FF-B12943067F02}">
      <dgm:prSet/>
      <dgm:spPr/>
      <dgm:t>
        <a:bodyPr/>
        <a:lstStyle/>
        <a:p>
          <a:endParaRPr lang="en-CA"/>
        </a:p>
      </dgm:t>
    </dgm:pt>
    <dgm:pt modelId="{5CE4C80A-09CE-43AF-A878-AE2D50D33639}">
      <dgm:prSet phldrT="[Text]" custT="1"/>
      <dgm:spPr>
        <a:solidFill>
          <a:schemeClr val="tx2"/>
        </a:solidFill>
      </dgm:spPr>
      <dgm:t>
        <a:bodyPr anchor="ctr"/>
        <a:lstStyle/>
        <a:p>
          <a:pPr algn="ctr">
            <a:buNone/>
          </a:pPr>
          <a:r>
            <a:rPr lang="en-US" sz="16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Create Trading Dashboard</a:t>
          </a:r>
          <a:endParaRPr lang="en-CA" sz="16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5B50DCD-9CC8-4626-9F45-21EC1DC83FD7}" type="parTrans" cxnId="{FB0C56EF-EFDB-4E76-AF7A-8F5753903E92}">
      <dgm:prSet/>
      <dgm:spPr/>
      <dgm:t>
        <a:bodyPr/>
        <a:lstStyle/>
        <a:p>
          <a:endParaRPr lang="en-CA"/>
        </a:p>
      </dgm:t>
    </dgm:pt>
    <dgm:pt modelId="{C030711B-5D1E-48F8-A42F-0311D71E42F1}" type="sibTrans" cxnId="{FB0C56EF-EFDB-4E76-AF7A-8F5753903E92}">
      <dgm:prSet/>
      <dgm:spPr/>
      <dgm:t>
        <a:bodyPr/>
        <a:lstStyle/>
        <a:p>
          <a:endParaRPr lang="en-CA"/>
        </a:p>
      </dgm:t>
    </dgm:pt>
    <dgm:pt modelId="{63FB98C0-956F-41D2-B0F7-C9F0DD4740B5}">
      <dgm:prSet phldrT="[Text]" custT="1"/>
      <dgm:spPr>
        <a:solidFill>
          <a:schemeClr val="tx2"/>
        </a:solidFill>
      </dgm:spPr>
      <dgm:t>
        <a:bodyPr anchor="ctr"/>
        <a:lstStyle/>
        <a:p>
          <a:pPr algn="ctr">
            <a:buNone/>
          </a:pPr>
          <a:r>
            <a:rPr lang="en-US" sz="16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Create Visuals for </a:t>
          </a:r>
          <a:r>
            <a:rPr lang="en-US" sz="16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H</a:t>
          </a:r>
          <a:r>
            <a:rPr lang="en-US" sz="16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istorical Prices</a:t>
          </a:r>
          <a:endParaRPr lang="en-CA" sz="16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9E90A63A-21B9-41EE-8E57-A6AC1773AAD4}" type="parTrans" cxnId="{D34418CF-0005-46EE-8B19-4758F809901C}">
      <dgm:prSet/>
      <dgm:spPr/>
      <dgm:t>
        <a:bodyPr/>
        <a:lstStyle/>
        <a:p>
          <a:endParaRPr lang="en-CA"/>
        </a:p>
      </dgm:t>
    </dgm:pt>
    <dgm:pt modelId="{7E57953B-D7E0-4266-9D64-2D53006926A4}" type="sibTrans" cxnId="{D34418CF-0005-46EE-8B19-4758F809901C}">
      <dgm:prSet/>
      <dgm:spPr/>
      <dgm:t>
        <a:bodyPr/>
        <a:lstStyle/>
        <a:p>
          <a:endParaRPr lang="en-CA"/>
        </a:p>
      </dgm:t>
    </dgm:pt>
    <dgm:pt modelId="{B54E2D1B-9357-4841-A0EE-3816358648E4}">
      <dgm:prSet phldrT="[Text]" custT="1"/>
      <dgm:spPr>
        <a:solidFill>
          <a:schemeClr val="tx2"/>
        </a:solidFill>
      </dgm:spPr>
      <dgm:t>
        <a:bodyPr anchor="ctr"/>
        <a:lstStyle/>
        <a:p>
          <a:pPr algn="ctr">
            <a:buNone/>
          </a:pPr>
          <a:r>
            <a:rPr lang="en-US" sz="16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Pull Intraday Prices into Tableau</a:t>
          </a:r>
          <a:endParaRPr lang="en-CA" sz="16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5D57EEA-B1EC-4084-9EB6-78C1C2EC79B4}" type="parTrans" cxnId="{20D72A9A-AAF5-40CB-9F8B-458BCC901C1D}">
      <dgm:prSet/>
      <dgm:spPr/>
      <dgm:t>
        <a:bodyPr/>
        <a:lstStyle/>
        <a:p>
          <a:endParaRPr lang="en-CA"/>
        </a:p>
      </dgm:t>
    </dgm:pt>
    <dgm:pt modelId="{59F58F04-2362-45C4-9F9C-4969EDC05393}" type="sibTrans" cxnId="{20D72A9A-AAF5-40CB-9F8B-458BCC901C1D}">
      <dgm:prSet/>
      <dgm:spPr/>
      <dgm:t>
        <a:bodyPr/>
        <a:lstStyle/>
        <a:p>
          <a:endParaRPr lang="en-CA"/>
        </a:p>
      </dgm:t>
    </dgm:pt>
    <dgm:pt modelId="{B2DD7911-EFA0-46D0-B894-C78FB9205B8A}">
      <dgm:prSet phldrT="[Text]"/>
      <dgm:spPr>
        <a:solidFill>
          <a:schemeClr val="accent1"/>
        </a:solidFill>
      </dgm:spPr>
      <dgm:t>
        <a:bodyPr anchor="ctr"/>
        <a:lstStyle/>
        <a:p>
          <a:pPr algn="ctr">
            <a:buNone/>
          </a:pPr>
          <a:r>
            <a: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Azure Data Studio</a:t>
          </a:r>
          <a:endParaRPr lang="en-CA" sz="14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925F0555-7668-4C70-9BD1-F5B02F807521}" type="parTrans" cxnId="{0913BB5F-D067-4085-81A2-B20E81194676}">
      <dgm:prSet/>
      <dgm:spPr/>
      <dgm:t>
        <a:bodyPr/>
        <a:lstStyle/>
        <a:p>
          <a:endParaRPr lang="en-CA"/>
        </a:p>
      </dgm:t>
    </dgm:pt>
    <dgm:pt modelId="{60AA19FB-B00D-4E9A-94CC-3EF9795BF07B}" type="sibTrans" cxnId="{0913BB5F-D067-4085-81A2-B20E81194676}">
      <dgm:prSet/>
      <dgm:spPr/>
      <dgm:t>
        <a:bodyPr/>
        <a:lstStyle/>
        <a:p>
          <a:endParaRPr lang="en-CA"/>
        </a:p>
      </dgm:t>
    </dgm:pt>
    <dgm:pt modelId="{FD707D3F-C526-4156-9153-B9B52C5EDA43}">
      <dgm:prSet phldrT="[Text]"/>
      <dgm:spPr>
        <a:solidFill>
          <a:schemeClr val="tx2"/>
        </a:solidFill>
      </dgm:spPr>
      <dgm:t>
        <a:bodyPr anchor="ctr"/>
        <a:lstStyle/>
        <a:p>
          <a:pPr algn="ctr">
            <a:buNone/>
          </a:pPr>
          <a:r>
            <a:rPr lang="en-US" sz="14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Azure Data Studio</a:t>
          </a:r>
          <a:endParaRPr lang="en-CA" sz="14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980BA26-1B50-45ED-8CD9-48951C9F8873}" type="parTrans" cxnId="{953B547F-060F-4AE7-A911-2BA1CB65A80A}">
      <dgm:prSet/>
      <dgm:spPr/>
      <dgm:t>
        <a:bodyPr/>
        <a:lstStyle/>
        <a:p>
          <a:endParaRPr lang="en-CA"/>
        </a:p>
      </dgm:t>
    </dgm:pt>
    <dgm:pt modelId="{B6A59A60-3CDB-45E4-93FA-020E6979DBE7}" type="sibTrans" cxnId="{953B547F-060F-4AE7-A911-2BA1CB65A80A}">
      <dgm:prSet/>
      <dgm:spPr/>
      <dgm:t>
        <a:bodyPr/>
        <a:lstStyle/>
        <a:p>
          <a:endParaRPr lang="en-CA"/>
        </a:p>
      </dgm:t>
    </dgm:pt>
    <dgm:pt modelId="{53FC73CE-CC54-44F9-9BA1-9D75F4C2DD04}">
      <dgm:prSet phldrT="[Text]"/>
      <dgm:spPr>
        <a:solidFill>
          <a:schemeClr val="tx2"/>
        </a:solidFill>
      </dgm:spPr>
      <dgm:t>
        <a:bodyPr anchor="ctr"/>
        <a:lstStyle/>
        <a:p>
          <a:pPr algn="ctr">
            <a:buNone/>
          </a:pPr>
          <a:r>
            <a:rPr lang="en-US" sz="1400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rPr>
            <a:t>Tableau</a:t>
          </a:r>
          <a:endParaRPr lang="en-CA" sz="14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B8D15084-757B-493F-A383-4B191CA5662A}" type="parTrans" cxnId="{C60863CB-3810-4811-9DDD-33604ED42388}">
      <dgm:prSet/>
      <dgm:spPr/>
      <dgm:t>
        <a:bodyPr/>
        <a:lstStyle/>
        <a:p>
          <a:endParaRPr lang="en-CA"/>
        </a:p>
      </dgm:t>
    </dgm:pt>
    <dgm:pt modelId="{097D6253-A961-47B9-867E-CD6147B08D6B}" type="sibTrans" cxnId="{C60863CB-3810-4811-9DDD-33604ED42388}">
      <dgm:prSet/>
      <dgm:spPr/>
      <dgm:t>
        <a:bodyPr/>
        <a:lstStyle/>
        <a:p>
          <a:endParaRPr lang="en-CA"/>
        </a:p>
      </dgm:t>
    </dgm:pt>
    <dgm:pt modelId="{ED59BF9F-98FE-4C32-B53B-5D79D42EDCA0}">
      <dgm:prSet phldrT="[Text]"/>
      <dgm:spPr>
        <a:solidFill>
          <a:schemeClr val="tx2"/>
        </a:solidFill>
      </dgm:spPr>
      <dgm:t>
        <a:bodyPr anchor="ctr"/>
        <a:lstStyle/>
        <a:p>
          <a:pPr algn="ctr">
            <a:buNone/>
          </a:pPr>
          <a:r>
            <a:rPr lang="en-US" sz="1400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rPr>
            <a:t>Tableau</a:t>
          </a:r>
          <a:endParaRPr lang="en-CA" sz="14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4B9511BB-6D2D-46EF-A364-12D359E26B19}" type="parTrans" cxnId="{479744CE-98E2-4316-9942-EA13A413D293}">
      <dgm:prSet/>
      <dgm:spPr/>
      <dgm:t>
        <a:bodyPr/>
        <a:lstStyle/>
        <a:p>
          <a:endParaRPr lang="en-CA"/>
        </a:p>
      </dgm:t>
    </dgm:pt>
    <dgm:pt modelId="{1310C4C2-DA21-46A6-B0C4-84F97936CF02}" type="sibTrans" cxnId="{479744CE-98E2-4316-9942-EA13A413D293}">
      <dgm:prSet/>
      <dgm:spPr/>
      <dgm:t>
        <a:bodyPr/>
        <a:lstStyle/>
        <a:p>
          <a:endParaRPr lang="en-CA"/>
        </a:p>
      </dgm:t>
    </dgm:pt>
    <dgm:pt modelId="{A1FD6CC2-0384-4D2F-8ED9-2695834F4EA6}">
      <dgm:prSet phldrT="[Text]"/>
      <dgm:spPr>
        <a:solidFill>
          <a:schemeClr val="tx2"/>
        </a:solidFill>
      </dgm:spPr>
      <dgm:t>
        <a:bodyPr anchor="ctr"/>
        <a:lstStyle/>
        <a:p>
          <a:pPr algn="ctr">
            <a:buNone/>
          </a:pPr>
          <a:r>
            <a:rPr lang="en-US" sz="14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Tableau</a:t>
          </a:r>
          <a:endParaRPr lang="en-CA" sz="14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C18DE7C-C1F6-485C-8A76-5455AF08D8BE}" type="parTrans" cxnId="{726E6F27-47A4-4C8B-8AFF-6044A65E2475}">
      <dgm:prSet/>
      <dgm:spPr/>
      <dgm:t>
        <a:bodyPr/>
        <a:lstStyle/>
        <a:p>
          <a:endParaRPr lang="en-CA"/>
        </a:p>
      </dgm:t>
    </dgm:pt>
    <dgm:pt modelId="{A2F7F896-C299-44F0-95BC-75DDD9260544}" type="sibTrans" cxnId="{726E6F27-47A4-4C8B-8AFF-6044A65E2475}">
      <dgm:prSet/>
      <dgm:spPr/>
      <dgm:t>
        <a:bodyPr/>
        <a:lstStyle/>
        <a:p>
          <a:endParaRPr lang="en-CA"/>
        </a:p>
      </dgm:t>
    </dgm:pt>
    <dgm:pt modelId="{5C5BFF31-AA95-4F16-AB24-6CFC2356A227}" type="pres">
      <dgm:prSet presAssocID="{3C5B0BE0-A1CE-4781-BC7C-1C61E4085FC2}" presName="Name0" presStyleCnt="0">
        <dgm:presLayoutVars>
          <dgm:dir/>
          <dgm:resizeHandles val="exact"/>
        </dgm:presLayoutVars>
      </dgm:prSet>
      <dgm:spPr/>
    </dgm:pt>
    <dgm:pt modelId="{C443398E-B6A1-4C82-9388-66B77D696D80}" type="pres">
      <dgm:prSet presAssocID="{7057B04D-D3D5-48EC-B6C3-C712A04D50A1}" presName="node" presStyleLbl="node1" presStyleIdx="0" presStyleCnt="5" custScaleX="121367" custScaleY="145806">
        <dgm:presLayoutVars>
          <dgm:bulletEnabled val="1"/>
        </dgm:presLayoutVars>
      </dgm:prSet>
      <dgm:spPr/>
    </dgm:pt>
    <dgm:pt modelId="{F9E65330-51D1-4B97-A295-6685EF5002B5}" type="pres">
      <dgm:prSet presAssocID="{47E26F00-864B-4F90-B3BD-B272FA0CCD95}" presName="sibTrans" presStyleLbl="sibTrans2D1" presStyleIdx="0" presStyleCnt="4"/>
      <dgm:spPr/>
    </dgm:pt>
    <dgm:pt modelId="{4E998242-9F4A-4ABA-B22A-68FFB4D4646D}" type="pres">
      <dgm:prSet presAssocID="{47E26F00-864B-4F90-B3BD-B272FA0CCD95}" presName="connectorText" presStyleLbl="sibTrans2D1" presStyleIdx="0" presStyleCnt="4"/>
      <dgm:spPr/>
    </dgm:pt>
    <dgm:pt modelId="{AAD52396-AB92-4132-983B-36448CF56453}" type="pres">
      <dgm:prSet presAssocID="{63FB98C0-956F-41D2-B0F7-C9F0DD4740B5}" presName="node" presStyleLbl="node1" presStyleIdx="1" presStyleCnt="5" custScaleX="121367" custScaleY="145806">
        <dgm:presLayoutVars>
          <dgm:bulletEnabled val="1"/>
        </dgm:presLayoutVars>
      </dgm:prSet>
      <dgm:spPr/>
    </dgm:pt>
    <dgm:pt modelId="{325D98B5-33EF-4916-A4E4-1326A8E41339}" type="pres">
      <dgm:prSet presAssocID="{7E57953B-D7E0-4266-9D64-2D53006926A4}" presName="sibTrans" presStyleLbl="sibTrans2D1" presStyleIdx="1" presStyleCnt="4"/>
      <dgm:spPr/>
    </dgm:pt>
    <dgm:pt modelId="{86DC2D0F-74AB-4DFE-A0A1-47322B7D2A73}" type="pres">
      <dgm:prSet presAssocID="{7E57953B-D7E0-4266-9D64-2D53006926A4}" presName="connectorText" presStyleLbl="sibTrans2D1" presStyleIdx="1" presStyleCnt="4"/>
      <dgm:spPr/>
    </dgm:pt>
    <dgm:pt modelId="{AC42E568-42A9-4EC5-AEC2-97AAB0AA2A7F}" type="pres">
      <dgm:prSet presAssocID="{B54E2D1B-9357-4841-A0EE-3816358648E4}" presName="node" presStyleLbl="node1" presStyleIdx="2" presStyleCnt="5" custScaleX="121367" custScaleY="145806">
        <dgm:presLayoutVars>
          <dgm:bulletEnabled val="1"/>
        </dgm:presLayoutVars>
      </dgm:prSet>
      <dgm:spPr/>
    </dgm:pt>
    <dgm:pt modelId="{2C3B2539-72B5-4B47-8590-3A502ED3C299}" type="pres">
      <dgm:prSet presAssocID="{59F58F04-2362-45C4-9F9C-4969EDC05393}" presName="sibTrans" presStyleLbl="sibTrans2D1" presStyleIdx="2" presStyleCnt="4"/>
      <dgm:spPr/>
    </dgm:pt>
    <dgm:pt modelId="{D04E2A62-671A-4E59-AE58-AF4FAFAC8B4F}" type="pres">
      <dgm:prSet presAssocID="{59F58F04-2362-45C4-9F9C-4969EDC05393}" presName="connectorText" presStyleLbl="sibTrans2D1" presStyleIdx="2" presStyleCnt="4"/>
      <dgm:spPr/>
    </dgm:pt>
    <dgm:pt modelId="{2C78D213-1E4E-4E26-B6E2-95D7765910DD}" type="pres">
      <dgm:prSet presAssocID="{EBF72DF9-64F3-4DED-98A9-272B5FA0A68C}" presName="node" presStyleLbl="node1" presStyleIdx="3" presStyleCnt="5" custScaleX="121367" custScaleY="145806">
        <dgm:presLayoutVars>
          <dgm:bulletEnabled val="1"/>
        </dgm:presLayoutVars>
      </dgm:prSet>
      <dgm:spPr/>
    </dgm:pt>
    <dgm:pt modelId="{EB729101-D245-4E20-8C28-CBA15D2CAF61}" type="pres">
      <dgm:prSet presAssocID="{1E9228A1-D7CF-4DD9-8781-80A91915DEBB}" presName="sibTrans" presStyleLbl="sibTrans2D1" presStyleIdx="3" presStyleCnt="4"/>
      <dgm:spPr/>
    </dgm:pt>
    <dgm:pt modelId="{BCE91999-8C1B-4F85-B05C-ABC38026422C}" type="pres">
      <dgm:prSet presAssocID="{1E9228A1-D7CF-4DD9-8781-80A91915DEBB}" presName="connectorText" presStyleLbl="sibTrans2D1" presStyleIdx="3" presStyleCnt="4"/>
      <dgm:spPr/>
    </dgm:pt>
    <dgm:pt modelId="{9AFA0E9D-3DA4-496A-8002-FC64A9E89E3C}" type="pres">
      <dgm:prSet presAssocID="{5CE4C80A-09CE-43AF-A878-AE2D50D33639}" presName="node" presStyleLbl="node1" presStyleIdx="4" presStyleCnt="5" custScaleX="121367" custScaleY="145806">
        <dgm:presLayoutVars>
          <dgm:bulletEnabled val="1"/>
        </dgm:presLayoutVars>
      </dgm:prSet>
      <dgm:spPr/>
    </dgm:pt>
  </dgm:ptLst>
  <dgm:cxnLst>
    <dgm:cxn modelId="{FC0B4604-1D16-484F-B743-CC4DEDA1EF50}" type="presOf" srcId="{7E57953B-D7E0-4266-9D64-2D53006926A4}" destId="{325D98B5-33EF-4916-A4E4-1326A8E41339}" srcOrd="0" destOrd="0" presId="urn:microsoft.com/office/officeart/2005/8/layout/process1"/>
    <dgm:cxn modelId="{E132EA17-BE37-4182-B1A3-B4FA20CD5759}" type="presOf" srcId="{1E9228A1-D7CF-4DD9-8781-80A91915DEBB}" destId="{BCE91999-8C1B-4F85-B05C-ABC38026422C}" srcOrd="1" destOrd="0" presId="urn:microsoft.com/office/officeart/2005/8/layout/process1"/>
    <dgm:cxn modelId="{2013471B-AEC5-4228-A417-5C450E8D7EED}" type="presOf" srcId="{7057B04D-D3D5-48EC-B6C3-C712A04D50A1}" destId="{C443398E-B6A1-4C82-9388-66B77D696D80}" srcOrd="0" destOrd="0" presId="urn:microsoft.com/office/officeart/2005/8/layout/process1"/>
    <dgm:cxn modelId="{63B94F1F-EB94-4EF5-9136-3B9ECFF0CDE7}" type="presOf" srcId="{A1FD6CC2-0384-4D2F-8ED9-2695834F4EA6}" destId="{AAD52396-AB92-4132-983B-36448CF56453}" srcOrd="0" destOrd="1" presId="urn:microsoft.com/office/officeart/2005/8/layout/process1"/>
    <dgm:cxn modelId="{94ACD11F-B44E-4AE2-93FF-B12943067F02}" srcId="{3C5B0BE0-A1CE-4781-BC7C-1C61E4085FC2}" destId="{EBF72DF9-64F3-4DED-98A9-272B5FA0A68C}" srcOrd="3" destOrd="0" parTransId="{DEAA55B2-53F9-4033-836E-48B69F1E7A92}" sibTransId="{1E9228A1-D7CF-4DD9-8781-80A91915DEBB}"/>
    <dgm:cxn modelId="{726E6F27-47A4-4C8B-8AFF-6044A65E2475}" srcId="{63FB98C0-956F-41D2-B0F7-C9F0DD4740B5}" destId="{A1FD6CC2-0384-4D2F-8ED9-2695834F4EA6}" srcOrd="0" destOrd="0" parTransId="{AC18DE7C-C1F6-485C-8A76-5455AF08D8BE}" sibTransId="{A2F7F896-C299-44F0-95BC-75DDD9260544}"/>
    <dgm:cxn modelId="{0338693D-094F-4907-97F2-96D3267BD219}" type="presOf" srcId="{B54E2D1B-9357-4841-A0EE-3816358648E4}" destId="{AC42E568-42A9-4EC5-AEC2-97AAB0AA2A7F}" srcOrd="0" destOrd="0" presId="urn:microsoft.com/office/officeart/2005/8/layout/process1"/>
    <dgm:cxn modelId="{0913BB5F-D067-4085-81A2-B20E81194676}" srcId="{7057B04D-D3D5-48EC-B6C3-C712A04D50A1}" destId="{B2DD7911-EFA0-46D0-B894-C78FB9205B8A}" srcOrd="0" destOrd="0" parTransId="{925F0555-7668-4C70-9BD1-F5B02F807521}" sibTransId="{60AA19FB-B00D-4E9A-94CC-3EF9795BF07B}"/>
    <dgm:cxn modelId="{D5F7E847-5B44-4097-B3FF-BF541087CBA0}" type="presOf" srcId="{EBF72DF9-64F3-4DED-98A9-272B5FA0A68C}" destId="{2C78D213-1E4E-4E26-B6E2-95D7765910DD}" srcOrd="0" destOrd="0" presId="urn:microsoft.com/office/officeart/2005/8/layout/process1"/>
    <dgm:cxn modelId="{ECF05669-CDC7-4212-9693-051785FB8919}" type="presOf" srcId="{63FB98C0-956F-41D2-B0F7-C9F0DD4740B5}" destId="{AAD52396-AB92-4132-983B-36448CF56453}" srcOrd="0" destOrd="0" presId="urn:microsoft.com/office/officeart/2005/8/layout/process1"/>
    <dgm:cxn modelId="{AF4FB753-E132-4A02-8CA3-05E5F0D3BD25}" type="presOf" srcId="{FD707D3F-C526-4156-9153-B9B52C5EDA43}" destId="{AC42E568-42A9-4EC5-AEC2-97AAB0AA2A7F}" srcOrd="0" destOrd="1" presId="urn:microsoft.com/office/officeart/2005/8/layout/process1"/>
    <dgm:cxn modelId="{886C9957-4683-43A5-B56E-80C6BE3F0E97}" type="presOf" srcId="{59F58F04-2362-45C4-9F9C-4969EDC05393}" destId="{2C3B2539-72B5-4B47-8590-3A502ED3C299}" srcOrd="0" destOrd="0" presId="urn:microsoft.com/office/officeart/2005/8/layout/process1"/>
    <dgm:cxn modelId="{0C279D58-CBDD-43CA-872B-6D94026FFBAA}" type="presOf" srcId="{53FC73CE-CC54-44F9-9BA1-9D75F4C2DD04}" destId="{2C78D213-1E4E-4E26-B6E2-95D7765910DD}" srcOrd="0" destOrd="1" presId="urn:microsoft.com/office/officeart/2005/8/layout/process1"/>
    <dgm:cxn modelId="{0F110B7A-6178-44C4-BCA7-0311B621CFC9}" type="presOf" srcId="{7E57953B-D7E0-4266-9D64-2D53006926A4}" destId="{86DC2D0F-74AB-4DFE-A0A1-47322B7D2A73}" srcOrd="1" destOrd="0" presId="urn:microsoft.com/office/officeart/2005/8/layout/process1"/>
    <dgm:cxn modelId="{953B547F-060F-4AE7-A911-2BA1CB65A80A}" srcId="{B54E2D1B-9357-4841-A0EE-3816358648E4}" destId="{FD707D3F-C526-4156-9153-B9B52C5EDA43}" srcOrd="0" destOrd="0" parTransId="{0980BA26-1B50-45ED-8CD9-48951C9F8873}" sibTransId="{B6A59A60-3CDB-45E4-93FA-020E6979DBE7}"/>
    <dgm:cxn modelId="{59C78A92-E7D7-453C-81A6-8753C079AA0E}" type="presOf" srcId="{47E26F00-864B-4F90-B3BD-B272FA0CCD95}" destId="{4E998242-9F4A-4ABA-B22A-68FFB4D4646D}" srcOrd="1" destOrd="0" presId="urn:microsoft.com/office/officeart/2005/8/layout/process1"/>
    <dgm:cxn modelId="{39E9F396-42C0-4DFC-9F78-4DF2304EA998}" type="presOf" srcId="{3C5B0BE0-A1CE-4781-BC7C-1C61E4085FC2}" destId="{5C5BFF31-AA95-4F16-AB24-6CFC2356A227}" srcOrd="0" destOrd="0" presId="urn:microsoft.com/office/officeart/2005/8/layout/process1"/>
    <dgm:cxn modelId="{20D72A9A-AAF5-40CB-9F8B-458BCC901C1D}" srcId="{3C5B0BE0-A1CE-4781-BC7C-1C61E4085FC2}" destId="{B54E2D1B-9357-4841-A0EE-3816358648E4}" srcOrd="2" destOrd="0" parTransId="{55D57EEA-B1EC-4084-9EB6-78C1C2EC79B4}" sibTransId="{59F58F04-2362-45C4-9F9C-4969EDC05393}"/>
    <dgm:cxn modelId="{342D629F-9E24-4285-B707-E5B9F1A74B54}" type="presOf" srcId="{1E9228A1-D7CF-4DD9-8781-80A91915DEBB}" destId="{EB729101-D245-4E20-8C28-CBA15D2CAF61}" srcOrd="0" destOrd="0" presId="urn:microsoft.com/office/officeart/2005/8/layout/process1"/>
    <dgm:cxn modelId="{79CFFBA3-CCCD-4539-B163-818C27FA36C8}" type="presOf" srcId="{5CE4C80A-09CE-43AF-A878-AE2D50D33639}" destId="{9AFA0E9D-3DA4-496A-8002-FC64A9E89E3C}" srcOrd="0" destOrd="0" presId="urn:microsoft.com/office/officeart/2005/8/layout/process1"/>
    <dgm:cxn modelId="{95FD7EB2-43FA-4363-B5D3-DAC7550A2528}" type="presOf" srcId="{B2DD7911-EFA0-46D0-B894-C78FB9205B8A}" destId="{C443398E-B6A1-4C82-9388-66B77D696D80}" srcOrd="0" destOrd="1" presId="urn:microsoft.com/office/officeart/2005/8/layout/process1"/>
    <dgm:cxn modelId="{7628FABB-09CB-4C0D-99E0-E17FDC6A3DA7}" srcId="{3C5B0BE0-A1CE-4781-BC7C-1C61E4085FC2}" destId="{7057B04D-D3D5-48EC-B6C3-C712A04D50A1}" srcOrd="0" destOrd="0" parTransId="{75F9EB31-D258-40F6-BDCE-4A3C003A0FC5}" sibTransId="{47E26F00-864B-4F90-B3BD-B272FA0CCD95}"/>
    <dgm:cxn modelId="{86E5E1C6-E8D4-408E-9324-3F5C8A18AD98}" type="presOf" srcId="{59F58F04-2362-45C4-9F9C-4969EDC05393}" destId="{D04E2A62-671A-4E59-AE58-AF4FAFAC8B4F}" srcOrd="1" destOrd="0" presId="urn:microsoft.com/office/officeart/2005/8/layout/process1"/>
    <dgm:cxn modelId="{C60863CB-3810-4811-9DDD-33604ED42388}" srcId="{EBF72DF9-64F3-4DED-98A9-272B5FA0A68C}" destId="{53FC73CE-CC54-44F9-9BA1-9D75F4C2DD04}" srcOrd="0" destOrd="0" parTransId="{B8D15084-757B-493F-A383-4B191CA5662A}" sibTransId="{097D6253-A961-47B9-867E-CD6147B08D6B}"/>
    <dgm:cxn modelId="{479744CE-98E2-4316-9942-EA13A413D293}" srcId="{5CE4C80A-09CE-43AF-A878-AE2D50D33639}" destId="{ED59BF9F-98FE-4C32-B53B-5D79D42EDCA0}" srcOrd="0" destOrd="0" parTransId="{4B9511BB-6D2D-46EF-A364-12D359E26B19}" sibTransId="{1310C4C2-DA21-46A6-B0C4-84F97936CF02}"/>
    <dgm:cxn modelId="{D34418CF-0005-46EE-8B19-4758F809901C}" srcId="{3C5B0BE0-A1CE-4781-BC7C-1C61E4085FC2}" destId="{63FB98C0-956F-41D2-B0F7-C9F0DD4740B5}" srcOrd="1" destOrd="0" parTransId="{9E90A63A-21B9-41EE-8E57-A6AC1773AAD4}" sibTransId="{7E57953B-D7E0-4266-9D64-2D53006926A4}"/>
    <dgm:cxn modelId="{9A9845DA-49D4-40CB-881E-BB91681E9091}" type="presOf" srcId="{ED59BF9F-98FE-4C32-B53B-5D79D42EDCA0}" destId="{9AFA0E9D-3DA4-496A-8002-FC64A9E89E3C}" srcOrd="0" destOrd="1" presId="urn:microsoft.com/office/officeart/2005/8/layout/process1"/>
    <dgm:cxn modelId="{FB0C56EF-EFDB-4E76-AF7A-8F5753903E92}" srcId="{3C5B0BE0-A1CE-4781-BC7C-1C61E4085FC2}" destId="{5CE4C80A-09CE-43AF-A878-AE2D50D33639}" srcOrd="4" destOrd="0" parTransId="{05B50DCD-9CC8-4626-9F45-21EC1DC83FD7}" sibTransId="{C030711B-5D1E-48F8-A42F-0311D71E42F1}"/>
    <dgm:cxn modelId="{015C57FA-CFB1-4108-866D-6B928D654E53}" type="presOf" srcId="{47E26F00-864B-4F90-B3BD-B272FA0CCD95}" destId="{F9E65330-51D1-4B97-A295-6685EF5002B5}" srcOrd="0" destOrd="0" presId="urn:microsoft.com/office/officeart/2005/8/layout/process1"/>
    <dgm:cxn modelId="{4B4AC063-4C12-4BBB-85B8-417DB09F4D3F}" type="presParOf" srcId="{5C5BFF31-AA95-4F16-AB24-6CFC2356A227}" destId="{C443398E-B6A1-4C82-9388-66B77D696D80}" srcOrd="0" destOrd="0" presId="urn:microsoft.com/office/officeart/2005/8/layout/process1"/>
    <dgm:cxn modelId="{386E3FD1-91F0-415E-BE39-0A463B6DCB5D}" type="presParOf" srcId="{5C5BFF31-AA95-4F16-AB24-6CFC2356A227}" destId="{F9E65330-51D1-4B97-A295-6685EF5002B5}" srcOrd="1" destOrd="0" presId="urn:microsoft.com/office/officeart/2005/8/layout/process1"/>
    <dgm:cxn modelId="{06D34A6A-20BE-49D4-BF52-D9FD2EACA00E}" type="presParOf" srcId="{F9E65330-51D1-4B97-A295-6685EF5002B5}" destId="{4E998242-9F4A-4ABA-B22A-68FFB4D4646D}" srcOrd="0" destOrd="0" presId="urn:microsoft.com/office/officeart/2005/8/layout/process1"/>
    <dgm:cxn modelId="{C60BC525-473B-44E2-BDF9-846EEAA0D638}" type="presParOf" srcId="{5C5BFF31-AA95-4F16-AB24-6CFC2356A227}" destId="{AAD52396-AB92-4132-983B-36448CF56453}" srcOrd="2" destOrd="0" presId="urn:microsoft.com/office/officeart/2005/8/layout/process1"/>
    <dgm:cxn modelId="{C863C7A3-7C51-4F25-9C91-3C877B81E56C}" type="presParOf" srcId="{5C5BFF31-AA95-4F16-AB24-6CFC2356A227}" destId="{325D98B5-33EF-4916-A4E4-1326A8E41339}" srcOrd="3" destOrd="0" presId="urn:microsoft.com/office/officeart/2005/8/layout/process1"/>
    <dgm:cxn modelId="{94FC7A7C-BE96-4AFE-AD61-BBCB6708E85F}" type="presParOf" srcId="{325D98B5-33EF-4916-A4E4-1326A8E41339}" destId="{86DC2D0F-74AB-4DFE-A0A1-47322B7D2A73}" srcOrd="0" destOrd="0" presId="urn:microsoft.com/office/officeart/2005/8/layout/process1"/>
    <dgm:cxn modelId="{1D991DD2-698B-4FAA-9B82-22AD31E6EF17}" type="presParOf" srcId="{5C5BFF31-AA95-4F16-AB24-6CFC2356A227}" destId="{AC42E568-42A9-4EC5-AEC2-97AAB0AA2A7F}" srcOrd="4" destOrd="0" presId="urn:microsoft.com/office/officeart/2005/8/layout/process1"/>
    <dgm:cxn modelId="{C135495A-481F-4931-86C1-6390FD5A0827}" type="presParOf" srcId="{5C5BFF31-AA95-4F16-AB24-6CFC2356A227}" destId="{2C3B2539-72B5-4B47-8590-3A502ED3C299}" srcOrd="5" destOrd="0" presId="urn:microsoft.com/office/officeart/2005/8/layout/process1"/>
    <dgm:cxn modelId="{8B2A5CBC-52F4-4436-8EFA-BC24471F81BE}" type="presParOf" srcId="{2C3B2539-72B5-4B47-8590-3A502ED3C299}" destId="{D04E2A62-671A-4E59-AE58-AF4FAFAC8B4F}" srcOrd="0" destOrd="0" presId="urn:microsoft.com/office/officeart/2005/8/layout/process1"/>
    <dgm:cxn modelId="{A2FBEED7-4060-4C22-B6C3-F9AC4428881A}" type="presParOf" srcId="{5C5BFF31-AA95-4F16-AB24-6CFC2356A227}" destId="{2C78D213-1E4E-4E26-B6E2-95D7765910DD}" srcOrd="6" destOrd="0" presId="urn:microsoft.com/office/officeart/2005/8/layout/process1"/>
    <dgm:cxn modelId="{7C82DBEB-0781-49F7-9EFC-5A328BB024B9}" type="presParOf" srcId="{5C5BFF31-AA95-4F16-AB24-6CFC2356A227}" destId="{EB729101-D245-4E20-8C28-CBA15D2CAF61}" srcOrd="7" destOrd="0" presId="urn:microsoft.com/office/officeart/2005/8/layout/process1"/>
    <dgm:cxn modelId="{221891A2-1A3E-4231-BBC2-68AB93E48A37}" type="presParOf" srcId="{EB729101-D245-4E20-8C28-CBA15D2CAF61}" destId="{BCE91999-8C1B-4F85-B05C-ABC38026422C}" srcOrd="0" destOrd="0" presId="urn:microsoft.com/office/officeart/2005/8/layout/process1"/>
    <dgm:cxn modelId="{BC8D0515-2306-491A-A873-EB5F44B6195D}" type="presParOf" srcId="{5C5BFF31-AA95-4F16-AB24-6CFC2356A227}" destId="{9AFA0E9D-3DA4-496A-8002-FC64A9E89E3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5B0BE0-A1CE-4781-BC7C-1C61E4085FC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057B04D-D3D5-48EC-B6C3-C712A04D50A1}">
      <dgm:prSet phldrT="[Text]" custT="1"/>
      <dgm:spPr>
        <a:solidFill>
          <a:schemeClr val="tx2"/>
        </a:solidFill>
      </dgm:spPr>
      <dgm:t>
        <a:bodyPr anchor="ctr"/>
        <a:lstStyle/>
        <a:p>
          <a:pPr algn="ctr">
            <a:buNone/>
          </a:pPr>
          <a:r>
            <a:rPr lang="en-US" sz="16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Pull</a:t>
          </a:r>
          <a:br>
            <a:rPr lang="en-US" sz="16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</a:br>
          <a:r>
            <a:rPr lang="en-US" sz="16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Historical   Prices into Tableau</a:t>
          </a:r>
          <a:endParaRPr lang="en-CA" sz="16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5F9EB31-D258-40F6-BDCE-4A3C003A0FC5}" type="parTrans" cxnId="{7628FABB-09CB-4C0D-99E0-E17FDC6A3DA7}">
      <dgm:prSet/>
      <dgm:spPr/>
      <dgm:t>
        <a:bodyPr/>
        <a:lstStyle/>
        <a:p>
          <a:endParaRPr lang="en-CA"/>
        </a:p>
      </dgm:t>
    </dgm:pt>
    <dgm:pt modelId="{47E26F00-864B-4F90-B3BD-B272FA0CCD95}" type="sibTrans" cxnId="{7628FABB-09CB-4C0D-99E0-E17FDC6A3DA7}">
      <dgm:prSet/>
      <dgm:spPr/>
      <dgm:t>
        <a:bodyPr/>
        <a:lstStyle/>
        <a:p>
          <a:endParaRPr lang="en-CA"/>
        </a:p>
      </dgm:t>
    </dgm:pt>
    <dgm:pt modelId="{EBF72DF9-64F3-4DED-98A9-272B5FA0A68C}">
      <dgm:prSet phldrT="[Text]" custT="1"/>
      <dgm:spPr>
        <a:solidFill>
          <a:schemeClr val="tx2"/>
        </a:solidFill>
      </dgm:spPr>
      <dgm:t>
        <a:bodyPr anchor="ctr"/>
        <a:lstStyle/>
        <a:p>
          <a:pPr algn="ctr">
            <a:buNone/>
          </a:pPr>
          <a:r>
            <a:rPr lang="en-US" sz="16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Create Visuals for </a:t>
          </a:r>
          <a:r>
            <a:rPr lang="en-US" sz="16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Intraday</a:t>
          </a:r>
          <a:r>
            <a:rPr lang="en-US" sz="16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 Prices</a:t>
          </a:r>
          <a:endParaRPr lang="en-CA" sz="16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DEAA55B2-53F9-4033-836E-48B69F1E7A92}" type="parTrans" cxnId="{94ACD11F-B44E-4AE2-93FF-B12943067F02}">
      <dgm:prSet/>
      <dgm:spPr/>
      <dgm:t>
        <a:bodyPr/>
        <a:lstStyle/>
        <a:p>
          <a:endParaRPr lang="en-CA"/>
        </a:p>
      </dgm:t>
    </dgm:pt>
    <dgm:pt modelId="{1E9228A1-D7CF-4DD9-8781-80A91915DEBB}" type="sibTrans" cxnId="{94ACD11F-B44E-4AE2-93FF-B12943067F02}">
      <dgm:prSet/>
      <dgm:spPr/>
      <dgm:t>
        <a:bodyPr/>
        <a:lstStyle/>
        <a:p>
          <a:endParaRPr lang="en-CA"/>
        </a:p>
      </dgm:t>
    </dgm:pt>
    <dgm:pt modelId="{5CE4C80A-09CE-43AF-A878-AE2D50D33639}">
      <dgm:prSet phldrT="[Text]" custT="1"/>
      <dgm:spPr>
        <a:solidFill>
          <a:schemeClr val="tx2"/>
        </a:solidFill>
      </dgm:spPr>
      <dgm:t>
        <a:bodyPr anchor="ctr"/>
        <a:lstStyle/>
        <a:p>
          <a:pPr algn="ctr">
            <a:buNone/>
          </a:pPr>
          <a:r>
            <a:rPr lang="en-US" sz="16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Create Trading Dashboard</a:t>
          </a:r>
          <a:endParaRPr lang="en-CA" sz="16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5B50DCD-9CC8-4626-9F45-21EC1DC83FD7}" type="parTrans" cxnId="{FB0C56EF-EFDB-4E76-AF7A-8F5753903E92}">
      <dgm:prSet/>
      <dgm:spPr/>
      <dgm:t>
        <a:bodyPr/>
        <a:lstStyle/>
        <a:p>
          <a:endParaRPr lang="en-CA"/>
        </a:p>
      </dgm:t>
    </dgm:pt>
    <dgm:pt modelId="{C030711B-5D1E-48F8-A42F-0311D71E42F1}" type="sibTrans" cxnId="{FB0C56EF-EFDB-4E76-AF7A-8F5753903E92}">
      <dgm:prSet/>
      <dgm:spPr/>
      <dgm:t>
        <a:bodyPr/>
        <a:lstStyle/>
        <a:p>
          <a:endParaRPr lang="en-CA"/>
        </a:p>
      </dgm:t>
    </dgm:pt>
    <dgm:pt modelId="{63FB98C0-956F-41D2-B0F7-C9F0DD4740B5}">
      <dgm:prSet phldrT="[Text]" custT="1"/>
      <dgm:spPr>
        <a:solidFill>
          <a:schemeClr val="accent1"/>
        </a:solidFill>
      </dgm:spPr>
      <dgm:t>
        <a:bodyPr anchor="ctr"/>
        <a:lstStyle/>
        <a:p>
          <a:pPr algn="ctr">
            <a:buNone/>
          </a:pPr>
          <a:r>
            <a:rPr lang="en-US" sz="1600" b="1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Create Visuals for </a:t>
          </a:r>
          <a:r>
            <a:rPr lang="en-US" sz="16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H</a:t>
          </a:r>
          <a:r>
            <a:rPr lang="en-US" sz="1600" b="1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istorical Prices</a:t>
          </a:r>
          <a:endParaRPr lang="en-CA" sz="1600" b="1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9E90A63A-21B9-41EE-8E57-A6AC1773AAD4}" type="parTrans" cxnId="{D34418CF-0005-46EE-8B19-4758F809901C}">
      <dgm:prSet/>
      <dgm:spPr/>
      <dgm:t>
        <a:bodyPr/>
        <a:lstStyle/>
        <a:p>
          <a:endParaRPr lang="en-CA"/>
        </a:p>
      </dgm:t>
    </dgm:pt>
    <dgm:pt modelId="{7E57953B-D7E0-4266-9D64-2D53006926A4}" type="sibTrans" cxnId="{D34418CF-0005-46EE-8B19-4758F809901C}">
      <dgm:prSet/>
      <dgm:spPr/>
      <dgm:t>
        <a:bodyPr/>
        <a:lstStyle/>
        <a:p>
          <a:endParaRPr lang="en-CA"/>
        </a:p>
      </dgm:t>
    </dgm:pt>
    <dgm:pt modelId="{B54E2D1B-9357-4841-A0EE-3816358648E4}">
      <dgm:prSet phldrT="[Text]" custT="1"/>
      <dgm:spPr>
        <a:solidFill>
          <a:schemeClr val="tx2"/>
        </a:solidFill>
      </dgm:spPr>
      <dgm:t>
        <a:bodyPr anchor="ctr"/>
        <a:lstStyle/>
        <a:p>
          <a:pPr algn="ctr">
            <a:buNone/>
          </a:pPr>
          <a:r>
            <a:rPr lang="en-US" sz="16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Pull Intraday Prices into Tableau</a:t>
          </a:r>
          <a:endParaRPr lang="en-CA" sz="16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5D57EEA-B1EC-4084-9EB6-78C1C2EC79B4}" type="parTrans" cxnId="{20D72A9A-AAF5-40CB-9F8B-458BCC901C1D}">
      <dgm:prSet/>
      <dgm:spPr/>
      <dgm:t>
        <a:bodyPr/>
        <a:lstStyle/>
        <a:p>
          <a:endParaRPr lang="en-CA"/>
        </a:p>
      </dgm:t>
    </dgm:pt>
    <dgm:pt modelId="{59F58F04-2362-45C4-9F9C-4969EDC05393}" type="sibTrans" cxnId="{20D72A9A-AAF5-40CB-9F8B-458BCC901C1D}">
      <dgm:prSet/>
      <dgm:spPr/>
      <dgm:t>
        <a:bodyPr/>
        <a:lstStyle/>
        <a:p>
          <a:endParaRPr lang="en-CA"/>
        </a:p>
      </dgm:t>
    </dgm:pt>
    <dgm:pt modelId="{B2DD7911-EFA0-46D0-B894-C78FB9205B8A}">
      <dgm:prSet phldrT="[Text]"/>
      <dgm:spPr>
        <a:solidFill>
          <a:schemeClr val="tx2"/>
        </a:solidFill>
      </dgm:spPr>
      <dgm:t>
        <a:bodyPr anchor="ctr"/>
        <a:lstStyle/>
        <a:p>
          <a:pPr algn="ctr">
            <a:buNone/>
          </a:pPr>
          <a:r>
            <a: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Azure Data Studio</a:t>
          </a:r>
          <a:endParaRPr lang="en-CA" sz="14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925F0555-7668-4C70-9BD1-F5B02F807521}" type="parTrans" cxnId="{0913BB5F-D067-4085-81A2-B20E81194676}">
      <dgm:prSet/>
      <dgm:spPr/>
      <dgm:t>
        <a:bodyPr/>
        <a:lstStyle/>
        <a:p>
          <a:endParaRPr lang="en-CA"/>
        </a:p>
      </dgm:t>
    </dgm:pt>
    <dgm:pt modelId="{60AA19FB-B00D-4E9A-94CC-3EF9795BF07B}" type="sibTrans" cxnId="{0913BB5F-D067-4085-81A2-B20E81194676}">
      <dgm:prSet/>
      <dgm:spPr/>
      <dgm:t>
        <a:bodyPr/>
        <a:lstStyle/>
        <a:p>
          <a:endParaRPr lang="en-CA"/>
        </a:p>
      </dgm:t>
    </dgm:pt>
    <dgm:pt modelId="{FD707D3F-C526-4156-9153-B9B52C5EDA43}">
      <dgm:prSet phldrT="[Text]"/>
      <dgm:spPr>
        <a:solidFill>
          <a:schemeClr val="tx2"/>
        </a:solidFill>
      </dgm:spPr>
      <dgm:t>
        <a:bodyPr anchor="ctr"/>
        <a:lstStyle/>
        <a:p>
          <a:pPr algn="ctr">
            <a:buNone/>
          </a:pPr>
          <a:r>
            <a:rPr lang="en-US" sz="14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Azure Data Studio</a:t>
          </a:r>
          <a:endParaRPr lang="en-CA" sz="14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980BA26-1B50-45ED-8CD9-48951C9F8873}" type="parTrans" cxnId="{953B547F-060F-4AE7-A911-2BA1CB65A80A}">
      <dgm:prSet/>
      <dgm:spPr/>
      <dgm:t>
        <a:bodyPr/>
        <a:lstStyle/>
        <a:p>
          <a:endParaRPr lang="en-CA"/>
        </a:p>
      </dgm:t>
    </dgm:pt>
    <dgm:pt modelId="{B6A59A60-3CDB-45E4-93FA-020E6979DBE7}" type="sibTrans" cxnId="{953B547F-060F-4AE7-A911-2BA1CB65A80A}">
      <dgm:prSet/>
      <dgm:spPr/>
      <dgm:t>
        <a:bodyPr/>
        <a:lstStyle/>
        <a:p>
          <a:endParaRPr lang="en-CA"/>
        </a:p>
      </dgm:t>
    </dgm:pt>
    <dgm:pt modelId="{53FC73CE-CC54-44F9-9BA1-9D75F4C2DD04}">
      <dgm:prSet phldrT="[Text]"/>
      <dgm:spPr>
        <a:solidFill>
          <a:schemeClr val="tx2"/>
        </a:solidFill>
      </dgm:spPr>
      <dgm:t>
        <a:bodyPr anchor="ctr"/>
        <a:lstStyle/>
        <a:p>
          <a:pPr algn="ctr">
            <a:buNone/>
          </a:pPr>
          <a:r>
            <a:rPr lang="en-US" sz="1400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rPr>
            <a:t>Tableau</a:t>
          </a:r>
          <a:endParaRPr lang="en-CA" sz="14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B8D15084-757B-493F-A383-4B191CA5662A}" type="parTrans" cxnId="{C60863CB-3810-4811-9DDD-33604ED42388}">
      <dgm:prSet/>
      <dgm:spPr/>
      <dgm:t>
        <a:bodyPr/>
        <a:lstStyle/>
        <a:p>
          <a:endParaRPr lang="en-CA"/>
        </a:p>
      </dgm:t>
    </dgm:pt>
    <dgm:pt modelId="{097D6253-A961-47B9-867E-CD6147B08D6B}" type="sibTrans" cxnId="{C60863CB-3810-4811-9DDD-33604ED42388}">
      <dgm:prSet/>
      <dgm:spPr/>
      <dgm:t>
        <a:bodyPr/>
        <a:lstStyle/>
        <a:p>
          <a:endParaRPr lang="en-CA"/>
        </a:p>
      </dgm:t>
    </dgm:pt>
    <dgm:pt modelId="{ED59BF9F-98FE-4C32-B53B-5D79D42EDCA0}">
      <dgm:prSet phldrT="[Text]"/>
      <dgm:spPr>
        <a:solidFill>
          <a:schemeClr val="tx2"/>
        </a:solidFill>
      </dgm:spPr>
      <dgm:t>
        <a:bodyPr anchor="ctr"/>
        <a:lstStyle/>
        <a:p>
          <a:pPr algn="ctr">
            <a:buNone/>
          </a:pPr>
          <a:r>
            <a:rPr lang="en-US" sz="1400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rPr>
            <a:t>Tableau</a:t>
          </a:r>
          <a:endParaRPr lang="en-CA" sz="14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4B9511BB-6D2D-46EF-A364-12D359E26B19}" type="parTrans" cxnId="{479744CE-98E2-4316-9942-EA13A413D293}">
      <dgm:prSet/>
      <dgm:spPr/>
      <dgm:t>
        <a:bodyPr/>
        <a:lstStyle/>
        <a:p>
          <a:endParaRPr lang="en-CA"/>
        </a:p>
      </dgm:t>
    </dgm:pt>
    <dgm:pt modelId="{1310C4C2-DA21-46A6-B0C4-84F97936CF02}" type="sibTrans" cxnId="{479744CE-98E2-4316-9942-EA13A413D293}">
      <dgm:prSet/>
      <dgm:spPr/>
      <dgm:t>
        <a:bodyPr/>
        <a:lstStyle/>
        <a:p>
          <a:endParaRPr lang="en-CA"/>
        </a:p>
      </dgm:t>
    </dgm:pt>
    <dgm:pt modelId="{A1FD6CC2-0384-4D2F-8ED9-2695834F4EA6}">
      <dgm:prSet phldrT="[Text]"/>
      <dgm:spPr>
        <a:solidFill>
          <a:schemeClr val="accent1"/>
        </a:solidFill>
      </dgm:spPr>
      <dgm:t>
        <a:bodyPr anchor="ctr"/>
        <a:lstStyle/>
        <a:p>
          <a:pPr algn="ctr">
            <a:buNone/>
          </a:pPr>
          <a:r>
            <a:rPr lang="en-US" sz="14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Tableau</a:t>
          </a:r>
          <a:endParaRPr lang="en-CA" sz="14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C18DE7C-C1F6-485C-8A76-5455AF08D8BE}" type="parTrans" cxnId="{726E6F27-47A4-4C8B-8AFF-6044A65E2475}">
      <dgm:prSet/>
      <dgm:spPr/>
      <dgm:t>
        <a:bodyPr/>
        <a:lstStyle/>
        <a:p>
          <a:endParaRPr lang="en-CA"/>
        </a:p>
      </dgm:t>
    </dgm:pt>
    <dgm:pt modelId="{A2F7F896-C299-44F0-95BC-75DDD9260544}" type="sibTrans" cxnId="{726E6F27-47A4-4C8B-8AFF-6044A65E2475}">
      <dgm:prSet/>
      <dgm:spPr/>
      <dgm:t>
        <a:bodyPr/>
        <a:lstStyle/>
        <a:p>
          <a:endParaRPr lang="en-CA"/>
        </a:p>
      </dgm:t>
    </dgm:pt>
    <dgm:pt modelId="{5C5BFF31-AA95-4F16-AB24-6CFC2356A227}" type="pres">
      <dgm:prSet presAssocID="{3C5B0BE0-A1CE-4781-BC7C-1C61E4085FC2}" presName="Name0" presStyleCnt="0">
        <dgm:presLayoutVars>
          <dgm:dir/>
          <dgm:resizeHandles val="exact"/>
        </dgm:presLayoutVars>
      </dgm:prSet>
      <dgm:spPr/>
    </dgm:pt>
    <dgm:pt modelId="{C443398E-B6A1-4C82-9388-66B77D696D80}" type="pres">
      <dgm:prSet presAssocID="{7057B04D-D3D5-48EC-B6C3-C712A04D50A1}" presName="node" presStyleLbl="node1" presStyleIdx="0" presStyleCnt="5" custScaleX="121367" custScaleY="145806">
        <dgm:presLayoutVars>
          <dgm:bulletEnabled val="1"/>
        </dgm:presLayoutVars>
      </dgm:prSet>
      <dgm:spPr/>
    </dgm:pt>
    <dgm:pt modelId="{F9E65330-51D1-4B97-A295-6685EF5002B5}" type="pres">
      <dgm:prSet presAssocID="{47E26F00-864B-4F90-B3BD-B272FA0CCD95}" presName="sibTrans" presStyleLbl="sibTrans2D1" presStyleIdx="0" presStyleCnt="4"/>
      <dgm:spPr/>
    </dgm:pt>
    <dgm:pt modelId="{4E998242-9F4A-4ABA-B22A-68FFB4D4646D}" type="pres">
      <dgm:prSet presAssocID="{47E26F00-864B-4F90-B3BD-B272FA0CCD95}" presName="connectorText" presStyleLbl="sibTrans2D1" presStyleIdx="0" presStyleCnt="4"/>
      <dgm:spPr/>
    </dgm:pt>
    <dgm:pt modelId="{AAD52396-AB92-4132-983B-36448CF56453}" type="pres">
      <dgm:prSet presAssocID="{63FB98C0-956F-41D2-B0F7-C9F0DD4740B5}" presName="node" presStyleLbl="node1" presStyleIdx="1" presStyleCnt="5" custScaleX="121367" custScaleY="145806">
        <dgm:presLayoutVars>
          <dgm:bulletEnabled val="1"/>
        </dgm:presLayoutVars>
      </dgm:prSet>
      <dgm:spPr/>
    </dgm:pt>
    <dgm:pt modelId="{325D98B5-33EF-4916-A4E4-1326A8E41339}" type="pres">
      <dgm:prSet presAssocID="{7E57953B-D7E0-4266-9D64-2D53006926A4}" presName="sibTrans" presStyleLbl="sibTrans2D1" presStyleIdx="1" presStyleCnt="4"/>
      <dgm:spPr/>
    </dgm:pt>
    <dgm:pt modelId="{86DC2D0F-74AB-4DFE-A0A1-47322B7D2A73}" type="pres">
      <dgm:prSet presAssocID="{7E57953B-D7E0-4266-9D64-2D53006926A4}" presName="connectorText" presStyleLbl="sibTrans2D1" presStyleIdx="1" presStyleCnt="4"/>
      <dgm:spPr/>
    </dgm:pt>
    <dgm:pt modelId="{AC42E568-42A9-4EC5-AEC2-97AAB0AA2A7F}" type="pres">
      <dgm:prSet presAssocID="{B54E2D1B-9357-4841-A0EE-3816358648E4}" presName="node" presStyleLbl="node1" presStyleIdx="2" presStyleCnt="5" custScaleX="121367" custScaleY="145806">
        <dgm:presLayoutVars>
          <dgm:bulletEnabled val="1"/>
        </dgm:presLayoutVars>
      </dgm:prSet>
      <dgm:spPr/>
    </dgm:pt>
    <dgm:pt modelId="{2C3B2539-72B5-4B47-8590-3A502ED3C299}" type="pres">
      <dgm:prSet presAssocID="{59F58F04-2362-45C4-9F9C-4969EDC05393}" presName="sibTrans" presStyleLbl="sibTrans2D1" presStyleIdx="2" presStyleCnt="4"/>
      <dgm:spPr/>
    </dgm:pt>
    <dgm:pt modelId="{D04E2A62-671A-4E59-AE58-AF4FAFAC8B4F}" type="pres">
      <dgm:prSet presAssocID="{59F58F04-2362-45C4-9F9C-4969EDC05393}" presName="connectorText" presStyleLbl="sibTrans2D1" presStyleIdx="2" presStyleCnt="4"/>
      <dgm:spPr/>
    </dgm:pt>
    <dgm:pt modelId="{2C78D213-1E4E-4E26-B6E2-95D7765910DD}" type="pres">
      <dgm:prSet presAssocID="{EBF72DF9-64F3-4DED-98A9-272B5FA0A68C}" presName="node" presStyleLbl="node1" presStyleIdx="3" presStyleCnt="5" custScaleX="121367" custScaleY="145806">
        <dgm:presLayoutVars>
          <dgm:bulletEnabled val="1"/>
        </dgm:presLayoutVars>
      </dgm:prSet>
      <dgm:spPr/>
    </dgm:pt>
    <dgm:pt modelId="{EB729101-D245-4E20-8C28-CBA15D2CAF61}" type="pres">
      <dgm:prSet presAssocID="{1E9228A1-D7CF-4DD9-8781-80A91915DEBB}" presName="sibTrans" presStyleLbl="sibTrans2D1" presStyleIdx="3" presStyleCnt="4"/>
      <dgm:spPr/>
    </dgm:pt>
    <dgm:pt modelId="{BCE91999-8C1B-4F85-B05C-ABC38026422C}" type="pres">
      <dgm:prSet presAssocID="{1E9228A1-D7CF-4DD9-8781-80A91915DEBB}" presName="connectorText" presStyleLbl="sibTrans2D1" presStyleIdx="3" presStyleCnt="4"/>
      <dgm:spPr/>
    </dgm:pt>
    <dgm:pt modelId="{9AFA0E9D-3DA4-496A-8002-FC64A9E89E3C}" type="pres">
      <dgm:prSet presAssocID="{5CE4C80A-09CE-43AF-A878-AE2D50D33639}" presName="node" presStyleLbl="node1" presStyleIdx="4" presStyleCnt="5" custScaleX="121367" custScaleY="145806">
        <dgm:presLayoutVars>
          <dgm:bulletEnabled val="1"/>
        </dgm:presLayoutVars>
      </dgm:prSet>
      <dgm:spPr/>
    </dgm:pt>
  </dgm:ptLst>
  <dgm:cxnLst>
    <dgm:cxn modelId="{FC0B4604-1D16-484F-B743-CC4DEDA1EF50}" type="presOf" srcId="{7E57953B-D7E0-4266-9D64-2D53006926A4}" destId="{325D98B5-33EF-4916-A4E4-1326A8E41339}" srcOrd="0" destOrd="0" presId="urn:microsoft.com/office/officeart/2005/8/layout/process1"/>
    <dgm:cxn modelId="{E132EA17-BE37-4182-B1A3-B4FA20CD5759}" type="presOf" srcId="{1E9228A1-D7CF-4DD9-8781-80A91915DEBB}" destId="{BCE91999-8C1B-4F85-B05C-ABC38026422C}" srcOrd="1" destOrd="0" presId="urn:microsoft.com/office/officeart/2005/8/layout/process1"/>
    <dgm:cxn modelId="{2013471B-AEC5-4228-A417-5C450E8D7EED}" type="presOf" srcId="{7057B04D-D3D5-48EC-B6C3-C712A04D50A1}" destId="{C443398E-B6A1-4C82-9388-66B77D696D80}" srcOrd="0" destOrd="0" presId="urn:microsoft.com/office/officeart/2005/8/layout/process1"/>
    <dgm:cxn modelId="{63B94F1F-EB94-4EF5-9136-3B9ECFF0CDE7}" type="presOf" srcId="{A1FD6CC2-0384-4D2F-8ED9-2695834F4EA6}" destId="{AAD52396-AB92-4132-983B-36448CF56453}" srcOrd="0" destOrd="1" presId="urn:microsoft.com/office/officeart/2005/8/layout/process1"/>
    <dgm:cxn modelId="{94ACD11F-B44E-4AE2-93FF-B12943067F02}" srcId="{3C5B0BE0-A1CE-4781-BC7C-1C61E4085FC2}" destId="{EBF72DF9-64F3-4DED-98A9-272B5FA0A68C}" srcOrd="3" destOrd="0" parTransId="{DEAA55B2-53F9-4033-836E-48B69F1E7A92}" sibTransId="{1E9228A1-D7CF-4DD9-8781-80A91915DEBB}"/>
    <dgm:cxn modelId="{726E6F27-47A4-4C8B-8AFF-6044A65E2475}" srcId="{63FB98C0-956F-41D2-B0F7-C9F0DD4740B5}" destId="{A1FD6CC2-0384-4D2F-8ED9-2695834F4EA6}" srcOrd="0" destOrd="0" parTransId="{AC18DE7C-C1F6-485C-8A76-5455AF08D8BE}" sibTransId="{A2F7F896-C299-44F0-95BC-75DDD9260544}"/>
    <dgm:cxn modelId="{0338693D-094F-4907-97F2-96D3267BD219}" type="presOf" srcId="{B54E2D1B-9357-4841-A0EE-3816358648E4}" destId="{AC42E568-42A9-4EC5-AEC2-97AAB0AA2A7F}" srcOrd="0" destOrd="0" presId="urn:microsoft.com/office/officeart/2005/8/layout/process1"/>
    <dgm:cxn modelId="{0913BB5F-D067-4085-81A2-B20E81194676}" srcId="{7057B04D-D3D5-48EC-B6C3-C712A04D50A1}" destId="{B2DD7911-EFA0-46D0-B894-C78FB9205B8A}" srcOrd="0" destOrd="0" parTransId="{925F0555-7668-4C70-9BD1-F5B02F807521}" sibTransId="{60AA19FB-B00D-4E9A-94CC-3EF9795BF07B}"/>
    <dgm:cxn modelId="{D5F7E847-5B44-4097-B3FF-BF541087CBA0}" type="presOf" srcId="{EBF72DF9-64F3-4DED-98A9-272B5FA0A68C}" destId="{2C78D213-1E4E-4E26-B6E2-95D7765910DD}" srcOrd="0" destOrd="0" presId="urn:microsoft.com/office/officeart/2005/8/layout/process1"/>
    <dgm:cxn modelId="{ECF05669-CDC7-4212-9693-051785FB8919}" type="presOf" srcId="{63FB98C0-956F-41D2-B0F7-C9F0DD4740B5}" destId="{AAD52396-AB92-4132-983B-36448CF56453}" srcOrd="0" destOrd="0" presId="urn:microsoft.com/office/officeart/2005/8/layout/process1"/>
    <dgm:cxn modelId="{AF4FB753-E132-4A02-8CA3-05E5F0D3BD25}" type="presOf" srcId="{FD707D3F-C526-4156-9153-B9B52C5EDA43}" destId="{AC42E568-42A9-4EC5-AEC2-97AAB0AA2A7F}" srcOrd="0" destOrd="1" presId="urn:microsoft.com/office/officeart/2005/8/layout/process1"/>
    <dgm:cxn modelId="{886C9957-4683-43A5-B56E-80C6BE3F0E97}" type="presOf" srcId="{59F58F04-2362-45C4-9F9C-4969EDC05393}" destId="{2C3B2539-72B5-4B47-8590-3A502ED3C299}" srcOrd="0" destOrd="0" presId="urn:microsoft.com/office/officeart/2005/8/layout/process1"/>
    <dgm:cxn modelId="{0C279D58-CBDD-43CA-872B-6D94026FFBAA}" type="presOf" srcId="{53FC73CE-CC54-44F9-9BA1-9D75F4C2DD04}" destId="{2C78D213-1E4E-4E26-B6E2-95D7765910DD}" srcOrd="0" destOrd="1" presId="urn:microsoft.com/office/officeart/2005/8/layout/process1"/>
    <dgm:cxn modelId="{0F110B7A-6178-44C4-BCA7-0311B621CFC9}" type="presOf" srcId="{7E57953B-D7E0-4266-9D64-2D53006926A4}" destId="{86DC2D0F-74AB-4DFE-A0A1-47322B7D2A73}" srcOrd="1" destOrd="0" presId="urn:microsoft.com/office/officeart/2005/8/layout/process1"/>
    <dgm:cxn modelId="{953B547F-060F-4AE7-A911-2BA1CB65A80A}" srcId="{B54E2D1B-9357-4841-A0EE-3816358648E4}" destId="{FD707D3F-C526-4156-9153-B9B52C5EDA43}" srcOrd="0" destOrd="0" parTransId="{0980BA26-1B50-45ED-8CD9-48951C9F8873}" sibTransId="{B6A59A60-3CDB-45E4-93FA-020E6979DBE7}"/>
    <dgm:cxn modelId="{59C78A92-E7D7-453C-81A6-8753C079AA0E}" type="presOf" srcId="{47E26F00-864B-4F90-B3BD-B272FA0CCD95}" destId="{4E998242-9F4A-4ABA-B22A-68FFB4D4646D}" srcOrd="1" destOrd="0" presId="urn:microsoft.com/office/officeart/2005/8/layout/process1"/>
    <dgm:cxn modelId="{39E9F396-42C0-4DFC-9F78-4DF2304EA998}" type="presOf" srcId="{3C5B0BE0-A1CE-4781-BC7C-1C61E4085FC2}" destId="{5C5BFF31-AA95-4F16-AB24-6CFC2356A227}" srcOrd="0" destOrd="0" presId="urn:microsoft.com/office/officeart/2005/8/layout/process1"/>
    <dgm:cxn modelId="{20D72A9A-AAF5-40CB-9F8B-458BCC901C1D}" srcId="{3C5B0BE0-A1CE-4781-BC7C-1C61E4085FC2}" destId="{B54E2D1B-9357-4841-A0EE-3816358648E4}" srcOrd="2" destOrd="0" parTransId="{55D57EEA-B1EC-4084-9EB6-78C1C2EC79B4}" sibTransId="{59F58F04-2362-45C4-9F9C-4969EDC05393}"/>
    <dgm:cxn modelId="{342D629F-9E24-4285-B707-E5B9F1A74B54}" type="presOf" srcId="{1E9228A1-D7CF-4DD9-8781-80A91915DEBB}" destId="{EB729101-D245-4E20-8C28-CBA15D2CAF61}" srcOrd="0" destOrd="0" presId="urn:microsoft.com/office/officeart/2005/8/layout/process1"/>
    <dgm:cxn modelId="{79CFFBA3-CCCD-4539-B163-818C27FA36C8}" type="presOf" srcId="{5CE4C80A-09CE-43AF-A878-AE2D50D33639}" destId="{9AFA0E9D-3DA4-496A-8002-FC64A9E89E3C}" srcOrd="0" destOrd="0" presId="urn:microsoft.com/office/officeart/2005/8/layout/process1"/>
    <dgm:cxn modelId="{95FD7EB2-43FA-4363-B5D3-DAC7550A2528}" type="presOf" srcId="{B2DD7911-EFA0-46D0-B894-C78FB9205B8A}" destId="{C443398E-B6A1-4C82-9388-66B77D696D80}" srcOrd="0" destOrd="1" presId="urn:microsoft.com/office/officeart/2005/8/layout/process1"/>
    <dgm:cxn modelId="{7628FABB-09CB-4C0D-99E0-E17FDC6A3DA7}" srcId="{3C5B0BE0-A1CE-4781-BC7C-1C61E4085FC2}" destId="{7057B04D-D3D5-48EC-B6C3-C712A04D50A1}" srcOrd="0" destOrd="0" parTransId="{75F9EB31-D258-40F6-BDCE-4A3C003A0FC5}" sibTransId="{47E26F00-864B-4F90-B3BD-B272FA0CCD95}"/>
    <dgm:cxn modelId="{86E5E1C6-E8D4-408E-9324-3F5C8A18AD98}" type="presOf" srcId="{59F58F04-2362-45C4-9F9C-4969EDC05393}" destId="{D04E2A62-671A-4E59-AE58-AF4FAFAC8B4F}" srcOrd="1" destOrd="0" presId="urn:microsoft.com/office/officeart/2005/8/layout/process1"/>
    <dgm:cxn modelId="{C60863CB-3810-4811-9DDD-33604ED42388}" srcId="{EBF72DF9-64F3-4DED-98A9-272B5FA0A68C}" destId="{53FC73CE-CC54-44F9-9BA1-9D75F4C2DD04}" srcOrd="0" destOrd="0" parTransId="{B8D15084-757B-493F-A383-4B191CA5662A}" sibTransId="{097D6253-A961-47B9-867E-CD6147B08D6B}"/>
    <dgm:cxn modelId="{479744CE-98E2-4316-9942-EA13A413D293}" srcId="{5CE4C80A-09CE-43AF-A878-AE2D50D33639}" destId="{ED59BF9F-98FE-4C32-B53B-5D79D42EDCA0}" srcOrd="0" destOrd="0" parTransId="{4B9511BB-6D2D-46EF-A364-12D359E26B19}" sibTransId="{1310C4C2-DA21-46A6-B0C4-84F97936CF02}"/>
    <dgm:cxn modelId="{D34418CF-0005-46EE-8B19-4758F809901C}" srcId="{3C5B0BE0-A1CE-4781-BC7C-1C61E4085FC2}" destId="{63FB98C0-956F-41D2-B0F7-C9F0DD4740B5}" srcOrd="1" destOrd="0" parTransId="{9E90A63A-21B9-41EE-8E57-A6AC1773AAD4}" sibTransId="{7E57953B-D7E0-4266-9D64-2D53006926A4}"/>
    <dgm:cxn modelId="{9A9845DA-49D4-40CB-881E-BB91681E9091}" type="presOf" srcId="{ED59BF9F-98FE-4C32-B53B-5D79D42EDCA0}" destId="{9AFA0E9D-3DA4-496A-8002-FC64A9E89E3C}" srcOrd="0" destOrd="1" presId="urn:microsoft.com/office/officeart/2005/8/layout/process1"/>
    <dgm:cxn modelId="{FB0C56EF-EFDB-4E76-AF7A-8F5753903E92}" srcId="{3C5B0BE0-A1CE-4781-BC7C-1C61E4085FC2}" destId="{5CE4C80A-09CE-43AF-A878-AE2D50D33639}" srcOrd="4" destOrd="0" parTransId="{05B50DCD-9CC8-4626-9F45-21EC1DC83FD7}" sibTransId="{C030711B-5D1E-48F8-A42F-0311D71E42F1}"/>
    <dgm:cxn modelId="{015C57FA-CFB1-4108-866D-6B928D654E53}" type="presOf" srcId="{47E26F00-864B-4F90-B3BD-B272FA0CCD95}" destId="{F9E65330-51D1-4B97-A295-6685EF5002B5}" srcOrd="0" destOrd="0" presId="urn:microsoft.com/office/officeart/2005/8/layout/process1"/>
    <dgm:cxn modelId="{4B4AC063-4C12-4BBB-85B8-417DB09F4D3F}" type="presParOf" srcId="{5C5BFF31-AA95-4F16-AB24-6CFC2356A227}" destId="{C443398E-B6A1-4C82-9388-66B77D696D80}" srcOrd="0" destOrd="0" presId="urn:microsoft.com/office/officeart/2005/8/layout/process1"/>
    <dgm:cxn modelId="{386E3FD1-91F0-415E-BE39-0A463B6DCB5D}" type="presParOf" srcId="{5C5BFF31-AA95-4F16-AB24-6CFC2356A227}" destId="{F9E65330-51D1-4B97-A295-6685EF5002B5}" srcOrd="1" destOrd="0" presId="urn:microsoft.com/office/officeart/2005/8/layout/process1"/>
    <dgm:cxn modelId="{06D34A6A-20BE-49D4-BF52-D9FD2EACA00E}" type="presParOf" srcId="{F9E65330-51D1-4B97-A295-6685EF5002B5}" destId="{4E998242-9F4A-4ABA-B22A-68FFB4D4646D}" srcOrd="0" destOrd="0" presId="urn:microsoft.com/office/officeart/2005/8/layout/process1"/>
    <dgm:cxn modelId="{C60BC525-473B-44E2-BDF9-846EEAA0D638}" type="presParOf" srcId="{5C5BFF31-AA95-4F16-AB24-6CFC2356A227}" destId="{AAD52396-AB92-4132-983B-36448CF56453}" srcOrd="2" destOrd="0" presId="urn:microsoft.com/office/officeart/2005/8/layout/process1"/>
    <dgm:cxn modelId="{C863C7A3-7C51-4F25-9C91-3C877B81E56C}" type="presParOf" srcId="{5C5BFF31-AA95-4F16-AB24-6CFC2356A227}" destId="{325D98B5-33EF-4916-A4E4-1326A8E41339}" srcOrd="3" destOrd="0" presId="urn:microsoft.com/office/officeart/2005/8/layout/process1"/>
    <dgm:cxn modelId="{94FC7A7C-BE96-4AFE-AD61-BBCB6708E85F}" type="presParOf" srcId="{325D98B5-33EF-4916-A4E4-1326A8E41339}" destId="{86DC2D0F-74AB-4DFE-A0A1-47322B7D2A73}" srcOrd="0" destOrd="0" presId="urn:microsoft.com/office/officeart/2005/8/layout/process1"/>
    <dgm:cxn modelId="{1D991DD2-698B-4FAA-9B82-22AD31E6EF17}" type="presParOf" srcId="{5C5BFF31-AA95-4F16-AB24-6CFC2356A227}" destId="{AC42E568-42A9-4EC5-AEC2-97AAB0AA2A7F}" srcOrd="4" destOrd="0" presId="urn:microsoft.com/office/officeart/2005/8/layout/process1"/>
    <dgm:cxn modelId="{C135495A-481F-4931-86C1-6390FD5A0827}" type="presParOf" srcId="{5C5BFF31-AA95-4F16-AB24-6CFC2356A227}" destId="{2C3B2539-72B5-4B47-8590-3A502ED3C299}" srcOrd="5" destOrd="0" presId="urn:microsoft.com/office/officeart/2005/8/layout/process1"/>
    <dgm:cxn modelId="{8B2A5CBC-52F4-4436-8EFA-BC24471F81BE}" type="presParOf" srcId="{2C3B2539-72B5-4B47-8590-3A502ED3C299}" destId="{D04E2A62-671A-4E59-AE58-AF4FAFAC8B4F}" srcOrd="0" destOrd="0" presId="urn:microsoft.com/office/officeart/2005/8/layout/process1"/>
    <dgm:cxn modelId="{A2FBEED7-4060-4C22-B6C3-F9AC4428881A}" type="presParOf" srcId="{5C5BFF31-AA95-4F16-AB24-6CFC2356A227}" destId="{2C78D213-1E4E-4E26-B6E2-95D7765910DD}" srcOrd="6" destOrd="0" presId="urn:microsoft.com/office/officeart/2005/8/layout/process1"/>
    <dgm:cxn modelId="{7C82DBEB-0781-49F7-9EFC-5A328BB024B9}" type="presParOf" srcId="{5C5BFF31-AA95-4F16-AB24-6CFC2356A227}" destId="{EB729101-D245-4E20-8C28-CBA15D2CAF61}" srcOrd="7" destOrd="0" presId="urn:microsoft.com/office/officeart/2005/8/layout/process1"/>
    <dgm:cxn modelId="{221891A2-1A3E-4231-BBC2-68AB93E48A37}" type="presParOf" srcId="{EB729101-D245-4E20-8C28-CBA15D2CAF61}" destId="{BCE91999-8C1B-4F85-B05C-ABC38026422C}" srcOrd="0" destOrd="0" presId="urn:microsoft.com/office/officeart/2005/8/layout/process1"/>
    <dgm:cxn modelId="{BC8D0515-2306-491A-A873-EB5F44B6195D}" type="presParOf" srcId="{5C5BFF31-AA95-4F16-AB24-6CFC2356A227}" destId="{9AFA0E9D-3DA4-496A-8002-FC64A9E89E3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C5B0BE0-A1CE-4781-BC7C-1C61E4085FC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057B04D-D3D5-48EC-B6C3-C712A04D50A1}">
      <dgm:prSet phldrT="[Text]" custT="1"/>
      <dgm:spPr>
        <a:solidFill>
          <a:schemeClr val="tx2"/>
        </a:solidFill>
      </dgm:spPr>
      <dgm:t>
        <a:bodyPr anchor="ctr"/>
        <a:lstStyle/>
        <a:p>
          <a:pPr algn="ctr">
            <a:buNone/>
          </a:pPr>
          <a:r>
            <a:rPr lang="en-US" sz="16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Pull</a:t>
          </a:r>
          <a:br>
            <a:rPr lang="en-US" sz="16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</a:br>
          <a:r>
            <a:rPr lang="en-US" sz="1600" b="1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Historical Prices </a:t>
          </a:r>
          <a:r>
            <a:rPr lang="en-US" sz="16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into Tableau</a:t>
          </a:r>
          <a:endParaRPr lang="en-CA" sz="16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5F9EB31-D258-40F6-BDCE-4A3C003A0FC5}" type="parTrans" cxnId="{7628FABB-09CB-4C0D-99E0-E17FDC6A3DA7}">
      <dgm:prSet/>
      <dgm:spPr/>
      <dgm:t>
        <a:bodyPr/>
        <a:lstStyle/>
        <a:p>
          <a:endParaRPr lang="en-CA"/>
        </a:p>
      </dgm:t>
    </dgm:pt>
    <dgm:pt modelId="{47E26F00-864B-4F90-B3BD-B272FA0CCD95}" type="sibTrans" cxnId="{7628FABB-09CB-4C0D-99E0-E17FDC6A3DA7}">
      <dgm:prSet/>
      <dgm:spPr/>
      <dgm:t>
        <a:bodyPr/>
        <a:lstStyle/>
        <a:p>
          <a:endParaRPr lang="en-CA"/>
        </a:p>
      </dgm:t>
    </dgm:pt>
    <dgm:pt modelId="{EBF72DF9-64F3-4DED-98A9-272B5FA0A68C}">
      <dgm:prSet phldrT="[Text]" custT="1"/>
      <dgm:spPr>
        <a:solidFill>
          <a:schemeClr val="tx2"/>
        </a:solidFill>
      </dgm:spPr>
      <dgm:t>
        <a:bodyPr anchor="ctr"/>
        <a:lstStyle/>
        <a:p>
          <a:pPr algn="ctr">
            <a:buNone/>
          </a:pPr>
          <a:r>
            <a:rPr lang="en-US" sz="16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Create Visuals for </a:t>
          </a:r>
          <a:r>
            <a:rPr lang="en-US" sz="16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Intraday</a:t>
          </a:r>
          <a:r>
            <a:rPr lang="en-US" sz="16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 Prices</a:t>
          </a:r>
          <a:endParaRPr lang="en-CA" sz="16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DEAA55B2-53F9-4033-836E-48B69F1E7A92}" type="parTrans" cxnId="{94ACD11F-B44E-4AE2-93FF-B12943067F02}">
      <dgm:prSet/>
      <dgm:spPr/>
      <dgm:t>
        <a:bodyPr/>
        <a:lstStyle/>
        <a:p>
          <a:endParaRPr lang="en-CA"/>
        </a:p>
      </dgm:t>
    </dgm:pt>
    <dgm:pt modelId="{1E9228A1-D7CF-4DD9-8781-80A91915DEBB}" type="sibTrans" cxnId="{94ACD11F-B44E-4AE2-93FF-B12943067F02}">
      <dgm:prSet/>
      <dgm:spPr/>
      <dgm:t>
        <a:bodyPr/>
        <a:lstStyle/>
        <a:p>
          <a:endParaRPr lang="en-CA"/>
        </a:p>
      </dgm:t>
    </dgm:pt>
    <dgm:pt modelId="{5CE4C80A-09CE-43AF-A878-AE2D50D33639}">
      <dgm:prSet phldrT="[Text]" custT="1"/>
      <dgm:spPr>
        <a:solidFill>
          <a:schemeClr val="tx2"/>
        </a:solidFill>
      </dgm:spPr>
      <dgm:t>
        <a:bodyPr anchor="ctr"/>
        <a:lstStyle/>
        <a:p>
          <a:pPr algn="ctr">
            <a:buNone/>
          </a:pPr>
          <a:r>
            <a:rPr lang="en-US" sz="16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Create Trading Dashboard</a:t>
          </a:r>
          <a:endParaRPr lang="en-CA" sz="16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5B50DCD-9CC8-4626-9F45-21EC1DC83FD7}" type="parTrans" cxnId="{FB0C56EF-EFDB-4E76-AF7A-8F5753903E92}">
      <dgm:prSet/>
      <dgm:spPr/>
      <dgm:t>
        <a:bodyPr/>
        <a:lstStyle/>
        <a:p>
          <a:endParaRPr lang="en-CA"/>
        </a:p>
      </dgm:t>
    </dgm:pt>
    <dgm:pt modelId="{C030711B-5D1E-48F8-A42F-0311D71E42F1}" type="sibTrans" cxnId="{FB0C56EF-EFDB-4E76-AF7A-8F5753903E92}">
      <dgm:prSet/>
      <dgm:spPr/>
      <dgm:t>
        <a:bodyPr/>
        <a:lstStyle/>
        <a:p>
          <a:endParaRPr lang="en-CA"/>
        </a:p>
      </dgm:t>
    </dgm:pt>
    <dgm:pt modelId="{63FB98C0-956F-41D2-B0F7-C9F0DD4740B5}">
      <dgm:prSet phldrT="[Text]" custT="1"/>
      <dgm:spPr>
        <a:solidFill>
          <a:schemeClr val="tx2"/>
        </a:solidFill>
      </dgm:spPr>
      <dgm:t>
        <a:bodyPr anchor="ctr"/>
        <a:lstStyle/>
        <a:p>
          <a:pPr algn="ctr">
            <a:buNone/>
          </a:pPr>
          <a:r>
            <a:rPr lang="en-US" sz="16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Create Visuals for </a:t>
          </a:r>
          <a:r>
            <a:rPr lang="en-US" sz="16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H</a:t>
          </a:r>
          <a:r>
            <a:rPr lang="en-US" sz="16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istorical Prices</a:t>
          </a:r>
          <a:endParaRPr lang="en-CA" sz="16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9E90A63A-21B9-41EE-8E57-A6AC1773AAD4}" type="parTrans" cxnId="{D34418CF-0005-46EE-8B19-4758F809901C}">
      <dgm:prSet/>
      <dgm:spPr/>
      <dgm:t>
        <a:bodyPr/>
        <a:lstStyle/>
        <a:p>
          <a:endParaRPr lang="en-CA"/>
        </a:p>
      </dgm:t>
    </dgm:pt>
    <dgm:pt modelId="{7E57953B-D7E0-4266-9D64-2D53006926A4}" type="sibTrans" cxnId="{D34418CF-0005-46EE-8B19-4758F809901C}">
      <dgm:prSet/>
      <dgm:spPr/>
      <dgm:t>
        <a:bodyPr/>
        <a:lstStyle/>
        <a:p>
          <a:endParaRPr lang="en-CA"/>
        </a:p>
      </dgm:t>
    </dgm:pt>
    <dgm:pt modelId="{B54E2D1B-9357-4841-A0EE-3816358648E4}">
      <dgm:prSet phldrT="[Text]" custT="1"/>
      <dgm:spPr>
        <a:solidFill>
          <a:schemeClr val="accent1"/>
        </a:solidFill>
      </dgm:spPr>
      <dgm:t>
        <a:bodyPr anchor="ctr"/>
        <a:lstStyle/>
        <a:p>
          <a:pPr algn="ctr">
            <a:buNone/>
          </a:pPr>
          <a:r>
            <a:rPr lang="en-US" sz="1600" b="1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Pull Intraday Prices into Tableau</a:t>
          </a:r>
          <a:endParaRPr lang="en-CA" sz="1600" b="1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5D57EEA-B1EC-4084-9EB6-78C1C2EC79B4}" type="parTrans" cxnId="{20D72A9A-AAF5-40CB-9F8B-458BCC901C1D}">
      <dgm:prSet/>
      <dgm:spPr/>
      <dgm:t>
        <a:bodyPr/>
        <a:lstStyle/>
        <a:p>
          <a:endParaRPr lang="en-CA"/>
        </a:p>
      </dgm:t>
    </dgm:pt>
    <dgm:pt modelId="{59F58F04-2362-45C4-9F9C-4969EDC05393}" type="sibTrans" cxnId="{20D72A9A-AAF5-40CB-9F8B-458BCC901C1D}">
      <dgm:prSet/>
      <dgm:spPr/>
      <dgm:t>
        <a:bodyPr/>
        <a:lstStyle/>
        <a:p>
          <a:endParaRPr lang="en-CA"/>
        </a:p>
      </dgm:t>
    </dgm:pt>
    <dgm:pt modelId="{B2DD7911-EFA0-46D0-B894-C78FB9205B8A}">
      <dgm:prSet phldrT="[Text]"/>
      <dgm:spPr>
        <a:solidFill>
          <a:schemeClr val="tx2"/>
        </a:solidFill>
      </dgm:spPr>
      <dgm:t>
        <a:bodyPr anchor="ctr"/>
        <a:lstStyle/>
        <a:p>
          <a:pPr algn="ctr">
            <a:buNone/>
          </a:pPr>
          <a:r>
            <a: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Azure Data Studio</a:t>
          </a:r>
          <a:endParaRPr lang="en-CA" sz="14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925F0555-7668-4C70-9BD1-F5B02F807521}" type="parTrans" cxnId="{0913BB5F-D067-4085-81A2-B20E81194676}">
      <dgm:prSet/>
      <dgm:spPr/>
      <dgm:t>
        <a:bodyPr/>
        <a:lstStyle/>
        <a:p>
          <a:endParaRPr lang="en-CA"/>
        </a:p>
      </dgm:t>
    </dgm:pt>
    <dgm:pt modelId="{60AA19FB-B00D-4E9A-94CC-3EF9795BF07B}" type="sibTrans" cxnId="{0913BB5F-D067-4085-81A2-B20E81194676}">
      <dgm:prSet/>
      <dgm:spPr/>
      <dgm:t>
        <a:bodyPr/>
        <a:lstStyle/>
        <a:p>
          <a:endParaRPr lang="en-CA"/>
        </a:p>
      </dgm:t>
    </dgm:pt>
    <dgm:pt modelId="{FD707D3F-C526-4156-9153-B9B52C5EDA43}">
      <dgm:prSet phldrT="[Text]"/>
      <dgm:spPr>
        <a:solidFill>
          <a:schemeClr val="accent1"/>
        </a:solidFill>
      </dgm:spPr>
      <dgm:t>
        <a:bodyPr anchor="ctr"/>
        <a:lstStyle/>
        <a:p>
          <a:pPr algn="ctr">
            <a:buNone/>
          </a:pPr>
          <a:r>
            <a:rPr lang="en-US" sz="14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Azure Data Studio</a:t>
          </a:r>
          <a:endParaRPr lang="en-CA" sz="14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980BA26-1B50-45ED-8CD9-48951C9F8873}" type="parTrans" cxnId="{953B547F-060F-4AE7-A911-2BA1CB65A80A}">
      <dgm:prSet/>
      <dgm:spPr/>
      <dgm:t>
        <a:bodyPr/>
        <a:lstStyle/>
        <a:p>
          <a:endParaRPr lang="en-CA"/>
        </a:p>
      </dgm:t>
    </dgm:pt>
    <dgm:pt modelId="{B6A59A60-3CDB-45E4-93FA-020E6979DBE7}" type="sibTrans" cxnId="{953B547F-060F-4AE7-A911-2BA1CB65A80A}">
      <dgm:prSet/>
      <dgm:spPr/>
      <dgm:t>
        <a:bodyPr/>
        <a:lstStyle/>
        <a:p>
          <a:endParaRPr lang="en-CA"/>
        </a:p>
      </dgm:t>
    </dgm:pt>
    <dgm:pt modelId="{53FC73CE-CC54-44F9-9BA1-9D75F4C2DD04}">
      <dgm:prSet phldrT="[Text]"/>
      <dgm:spPr>
        <a:solidFill>
          <a:schemeClr val="tx2"/>
        </a:solidFill>
      </dgm:spPr>
      <dgm:t>
        <a:bodyPr anchor="ctr"/>
        <a:lstStyle/>
        <a:p>
          <a:pPr algn="ctr">
            <a:buNone/>
          </a:pPr>
          <a:r>
            <a:rPr lang="en-US" sz="1400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rPr>
            <a:t>Tableau</a:t>
          </a:r>
          <a:endParaRPr lang="en-CA" sz="14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B8D15084-757B-493F-A383-4B191CA5662A}" type="parTrans" cxnId="{C60863CB-3810-4811-9DDD-33604ED42388}">
      <dgm:prSet/>
      <dgm:spPr/>
      <dgm:t>
        <a:bodyPr/>
        <a:lstStyle/>
        <a:p>
          <a:endParaRPr lang="en-CA"/>
        </a:p>
      </dgm:t>
    </dgm:pt>
    <dgm:pt modelId="{097D6253-A961-47B9-867E-CD6147B08D6B}" type="sibTrans" cxnId="{C60863CB-3810-4811-9DDD-33604ED42388}">
      <dgm:prSet/>
      <dgm:spPr/>
      <dgm:t>
        <a:bodyPr/>
        <a:lstStyle/>
        <a:p>
          <a:endParaRPr lang="en-CA"/>
        </a:p>
      </dgm:t>
    </dgm:pt>
    <dgm:pt modelId="{ED59BF9F-98FE-4C32-B53B-5D79D42EDCA0}">
      <dgm:prSet phldrT="[Text]"/>
      <dgm:spPr>
        <a:solidFill>
          <a:schemeClr val="tx2"/>
        </a:solidFill>
      </dgm:spPr>
      <dgm:t>
        <a:bodyPr anchor="ctr"/>
        <a:lstStyle/>
        <a:p>
          <a:pPr algn="ctr">
            <a:buNone/>
          </a:pPr>
          <a:r>
            <a:rPr lang="en-US" sz="1400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rPr>
            <a:t>Tableau</a:t>
          </a:r>
          <a:endParaRPr lang="en-CA" sz="14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4B9511BB-6D2D-46EF-A364-12D359E26B19}" type="parTrans" cxnId="{479744CE-98E2-4316-9942-EA13A413D293}">
      <dgm:prSet/>
      <dgm:spPr/>
      <dgm:t>
        <a:bodyPr/>
        <a:lstStyle/>
        <a:p>
          <a:endParaRPr lang="en-CA"/>
        </a:p>
      </dgm:t>
    </dgm:pt>
    <dgm:pt modelId="{1310C4C2-DA21-46A6-B0C4-84F97936CF02}" type="sibTrans" cxnId="{479744CE-98E2-4316-9942-EA13A413D293}">
      <dgm:prSet/>
      <dgm:spPr/>
      <dgm:t>
        <a:bodyPr/>
        <a:lstStyle/>
        <a:p>
          <a:endParaRPr lang="en-CA"/>
        </a:p>
      </dgm:t>
    </dgm:pt>
    <dgm:pt modelId="{A1FD6CC2-0384-4D2F-8ED9-2695834F4EA6}">
      <dgm:prSet phldrT="[Text]"/>
      <dgm:spPr>
        <a:solidFill>
          <a:schemeClr val="tx2"/>
        </a:solidFill>
      </dgm:spPr>
      <dgm:t>
        <a:bodyPr anchor="ctr"/>
        <a:lstStyle/>
        <a:p>
          <a:pPr algn="ctr">
            <a:buNone/>
          </a:pPr>
          <a:r>
            <a:rPr lang="en-US" sz="14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Tableau</a:t>
          </a:r>
          <a:endParaRPr lang="en-CA" sz="14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C18DE7C-C1F6-485C-8A76-5455AF08D8BE}" type="parTrans" cxnId="{726E6F27-47A4-4C8B-8AFF-6044A65E2475}">
      <dgm:prSet/>
      <dgm:spPr/>
      <dgm:t>
        <a:bodyPr/>
        <a:lstStyle/>
        <a:p>
          <a:endParaRPr lang="en-CA"/>
        </a:p>
      </dgm:t>
    </dgm:pt>
    <dgm:pt modelId="{A2F7F896-C299-44F0-95BC-75DDD9260544}" type="sibTrans" cxnId="{726E6F27-47A4-4C8B-8AFF-6044A65E2475}">
      <dgm:prSet/>
      <dgm:spPr/>
      <dgm:t>
        <a:bodyPr/>
        <a:lstStyle/>
        <a:p>
          <a:endParaRPr lang="en-CA"/>
        </a:p>
      </dgm:t>
    </dgm:pt>
    <dgm:pt modelId="{5C5BFF31-AA95-4F16-AB24-6CFC2356A227}" type="pres">
      <dgm:prSet presAssocID="{3C5B0BE0-A1CE-4781-BC7C-1C61E4085FC2}" presName="Name0" presStyleCnt="0">
        <dgm:presLayoutVars>
          <dgm:dir/>
          <dgm:resizeHandles val="exact"/>
        </dgm:presLayoutVars>
      </dgm:prSet>
      <dgm:spPr/>
    </dgm:pt>
    <dgm:pt modelId="{C443398E-B6A1-4C82-9388-66B77D696D80}" type="pres">
      <dgm:prSet presAssocID="{7057B04D-D3D5-48EC-B6C3-C712A04D50A1}" presName="node" presStyleLbl="node1" presStyleIdx="0" presStyleCnt="5" custScaleX="121367" custScaleY="145806">
        <dgm:presLayoutVars>
          <dgm:bulletEnabled val="1"/>
        </dgm:presLayoutVars>
      </dgm:prSet>
      <dgm:spPr/>
    </dgm:pt>
    <dgm:pt modelId="{F9E65330-51D1-4B97-A295-6685EF5002B5}" type="pres">
      <dgm:prSet presAssocID="{47E26F00-864B-4F90-B3BD-B272FA0CCD95}" presName="sibTrans" presStyleLbl="sibTrans2D1" presStyleIdx="0" presStyleCnt="4"/>
      <dgm:spPr/>
    </dgm:pt>
    <dgm:pt modelId="{4E998242-9F4A-4ABA-B22A-68FFB4D4646D}" type="pres">
      <dgm:prSet presAssocID="{47E26F00-864B-4F90-B3BD-B272FA0CCD95}" presName="connectorText" presStyleLbl="sibTrans2D1" presStyleIdx="0" presStyleCnt="4"/>
      <dgm:spPr/>
    </dgm:pt>
    <dgm:pt modelId="{AAD52396-AB92-4132-983B-36448CF56453}" type="pres">
      <dgm:prSet presAssocID="{63FB98C0-956F-41D2-B0F7-C9F0DD4740B5}" presName="node" presStyleLbl="node1" presStyleIdx="1" presStyleCnt="5" custScaleX="121367" custScaleY="145806">
        <dgm:presLayoutVars>
          <dgm:bulletEnabled val="1"/>
        </dgm:presLayoutVars>
      </dgm:prSet>
      <dgm:spPr/>
    </dgm:pt>
    <dgm:pt modelId="{325D98B5-33EF-4916-A4E4-1326A8E41339}" type="pres">
      <dgm:prSet presAssocID="{7E57953B-D7E0-4266-9D64-2D53006926A4}" presName="sibTrans" presStyleLbl="sibTrans2D1" presStyleIdx="1" presStyleCnt="4"/>
      <dgm:spPr/>
    </dgm:pt>
    <dgm:pt modelId="{86DC2D0F-74AB-4DFE-A0A1-47322B7D2A73}" type="pres">
      <dgm:prSet presAssocID="{7E57953B-D7E0-4266-9D64-2D53006926A4}" presName="connectorText" presStyleLbl="sibTrans2D1" presStyleIdx="1" presStyleCnt="4"/>
      <dgm:spPr/>
    </dgm:pt>
    <dgm:pt modelId="{AC42E568-42A9-4EC5-AEC2-97AAB0AA2A7F}" type="pres">
      <dgm:prSet presAssocID="{B54E2D1B-9357-4841-A0EE-3816358648E4}" presName="node" presStyleLbl="node1" presStyleIdx="2" presStyleCnt="5" custScaleX="121367" custScaleY="145806">
        <dgm:presLayoutVars>
          <dgm:bulletEnabled val="1"/>
        </dgm:presLayoutVars>
      </dgm:prSet>
      <dgm:spPr/>
    </dgm:pt>
    <dgm:pt modelId="{2C3B2539-72B5-4B47-8590-3A502ED3C299}" type="pres">
      <dgm:prSet presAssocID="{59F58F04-2362-45C4-9F9C-4969EDC05393}" presName="sibTrans" presStyleLbl="sibTrans2D1" presStyleIdx="2" presStyleCnt="4"/>
      <dgm:spPr/>
    </dgm:pt>
    <dgm:pt modelId="{D04E2A62-671A-4E59-AE58-AF4FAFAC8B4F}" type="pres">
      <dgm:prSet presAssocID="{59F58F04-2362-45C4-9F9C-4969EDC05393}" presName="connectorText" presStyleLbl="sibTrans2D1" presStyleIdx="2" presStyleCnt="4"/>
      <dgm:spPr/>
    </dgm:pt>
    <dgm:pt modelId="{2C78D213-1E4E-4E26-B6E2-95D7765910DD}" type="pres">
      <dgm:prSet presAssocID="{EBF72DF9-64F3-4DED-98A9-272B5FA0A68C}" presName="node" presStyleLbl="node1" presStyleIdx="3" presStyleCnt="5" custScaleX="121367" custScaleY="145806">
        <dgm:presLayoutVars>
          <dgm:bulletEnabled val="1"/>
        </dgm:presLayoutVars>
      </dgm:prSet>
      <dgm:spPr/>
    </dgm:pt>
    <dgm:pt modelId="{EB729101-D245-4E20-8C28-CBA15D2CAF61}" type="pres">
      <dgm:prSet presAssocID="{1E9228A1-D7CF-4DD9-8781-80A91915DEBB}" presName="sibTrans" presStyleLbl="sibTrans2D1" presStyleIdx="3" presStyleCnt="4"/>
      <dgm:spPr/>
    </dgm:pt>
    <dgm:pt modelId="{BCE91999-8C1B-4F85-B05C-ABC38026422C}" type="pres">
      <dgm:prSet presAssocID="{1E9228A1-D7CF-4DD9-8781-80A91915DEBB}" presName="connectorText" presStyleLbl="sibTrans2D1" presStyleIdx="3" presStyleCnt="4"/>
      <dgm:spPr/>
    </dgm:pt>
    <dgm:pt modelId="{9AFA0E9D-3DA4-496A-8002-FC64A9E89E3C}" type="pres">
      <dgm:prSet presAssocID="{5CE4C80A-09CE-43AF-A878-AE2D50D33639}" presName="node" presStyleLbl="node1" presStyleIdx="4" presStyleCnt="5" custScaleX="121367" custScaleY="145806">
        <dgm:presLayoutVars>
          <dgm:bulletEnabled val="1"/>
        </dgm:presLayoutVars>
      </dgm:prSet>
      <dgm:spPr/>
    </dgm:pt>
  </dgm:ptLst>
  <dgm:cxnLst>
    <dgm:cxn modelId="{FC0B4604-1D16-484F-B743-CC4DEDA1EF50}" type="presOf" srcId="{7E57953B-D7E0-4266-9D64-2D53006926A4}" destId="{325D98B5-33EF-4916-A4E4-1326A8E41339}" srcOrd="0" destOrd="0" presId="urn:microsoft.com/office/officeart/2005/8/layout/process1"/>
    <dgm:cxn modelId="{E132EA17-BE37-4182-B1A3-B4FA20CD5759}" type="presOf" srcId="{1E9228A1-D7CF-4DD9-8781-80A91915DEBB}" destId="{BCE91999-8C1B-4F85-B05C-ABC38026422C}" srcOrd="1" destOrd="0" presId="urn:microsoft.com/office/officeart/2005/8/layout/process1"/>
    <dgm:cxn modelId="{2013471B-AEC5-4228-A417-5C450E8D7EED}" type="presOf" srcId="{7057B04D-D3D5-48EC-B6C3-C712A04D50A1}" destId="{C443398E-B6A1-4C82-9388-66B77D696D80}" srcOrd="0" destOrd="0" presId="urn:microsoft.com/office/officeart/2005/8/layout/process1"/>
    <dgm:cxn modelId="{63B94F1F-EB94-4EF5-9136-3B9ECFF0CDE7}" type="presOf" srcId="{A1FD6CC2-0384-4D2F-8ED9-2695834F4EA6}" destId="{AAD52396-AB92-4132-983B-36448CF56453}" srcOrd="0" destOrd="1" presId="urn:microsoft.com/office/officeart/2005/8/layout/process1"/>
    <dgm:cxn modelId="{94ACD11F-B44E-4AE2-93FF-B12943067F02}" srcId="{3C5B0BE0-A1CE-4781-BC7C-1C61E4085FC2}" destId="{EBF72DF9-64F3-4DED-98A9-272B5FA0A68C}" srcOrd="3" destOrd="0" parTransId="{DEAA55B2-53F9-4033-836E-48B69F1E7A92}" sibTransId="{1E9228A1-D7CF-4DD9-8781-80A91915DEBB}"/>
    <dgm:cxn modelId="{726E6F27-47A4-4C8B-8AFF-6044A65E2475}" srcId="{63FB98C0-956F-41D2-B0F7-C9F0DD4740B5}" destId="{A1FD6CC2-0384-4D2F-8ED9-2695834F4EA6}" srcOrd="0" destOrd="0" parTransId="{AC18DE7C-C1F6-485C-8A76-5455AF08D8BE}" sibTransId="{A2F7F896-C299-44F0-95BC-75DDD9260544}"/>
    <dgm:cxn modelId="{0338693D-094F-4907-97F2-96D3267BD219}" type="presOf" srcId="{B54E2D1B-9357-4841-A0EE-3816358648E4}" destId="{AC42E568-42A9-4EC5-AEC2-97AAB0AA2A7F}" srcOrd="0" destOrd="0" presId="urn:microsoft.com/office/officeart/2005/8/layout/process1"/>
    <dgm:cxn modelId="{0913BB5F-D067-4085-81A2-B20E81194676}" srcId="{7057B04D-D3D5-48EC-B6C3-C712A04D50A1}" destId="{B2DD7911-EFA0-46D0-B894-C78FB9205B8A}" srcOrd="0" destOrd="0" parTransId="{925F0555-7668-4C70-9BD1-F5B02F807521}" sibTransId="{60AA19FB-B00D-4E9A-94CC-3EF9795BF07B}"/>
    <dgm:cxn modelId="{D5F7E847-5B44-4097-B3FF-BF541087CBA0}" type="presOf" srcId="{EBF72DF9-64F3-4DED-98A9-272B5FA0A68C}" destId="{2C78D213-1E4E-4E26-B6E2-95D7765910DD}" srcOrd="0" destOrd="0" presId="urn:microsoft.com/office/officeart/2005/8/layout/process1"/>
    <dgm:cxn modelId="{ECF05669-CDC7-4212-9693-051785FB8919}" type="presOf" srcId="{63FB98C0-956F-41D2-B0F7-C9F0DD4740B5}" destId="{AAD52396-AB92-4132-983B-36448CF56453}" srcOrd="0" destOrd="0" presId="urn:microsoft.com/office/officeart/2005/8/layout/process1"/>
    <dgm:cxn modelId="{AF4FB753-E132-4A02-8CA3-05E5F0D3BD25}" type="presOf" srcId="{FD707D3F-C526-4156-9153-B9B52C5EDA43}" destId="{AC42E568-42A9-4EC5-AEC2-97AAB0AA2A7F}" srcOrd="0" destOrd="1" presId="urn:microsoft.com/office/officeart/2005/8/layout/process1"/>
    <dgm:cxn modelId="{886C9957-4683-43A5-B56E-80C6BE3F0E97}" type="presOf" srcId="{59F58F04-2362-45C4-9F9C-4969EDC05393}" destId="{2C3B2539-72B5-4B47-8590-3A502ED3C299}" srcOrd="0" destOrd="0" presId="urn:microsoft.com/office/officeart/2005/8/layout/process1"/>
    <dgm:cxn modelId="{0C279D58-CBDD-43CA-872B-6D94026FFBAA}" type="presOf" srcId="{53FC73CE-CC54-44F9-9BA1-9D75F4C2DD04}" destId="{2C78D213-1E4E-4E26-B6E2-95D7765910DD}" srcOrd="0" destOrd="1" presId="urn:microsoft.com/office/officeart/2005/8/layout/process1"/>
    <dgm:cxn modelId="{0F110B7A-6178-44C4-BCA7-0311B621CFC9}" type="presOf" srcId="{7E57953B-D7E0-4266-9D64-2D53006926A4}" destId="{86DC2D0F-74AB-4DFE-A0A1-47322B7D2A73}" srcOrd="1" destOrd="0" presId="urn:microsoft.com/office/officeart/2005/8/layout/process1"/>
    <dgm:cxn modelId="{953B547F-060F-4AE7-A911-2BA1CB65A80A}" srcId="{B54E2D1B-9357-4841-A0EE-3816358648E4}" destId="{FD707D3F-C526-4156-9153-B9B52C5EDA43}" srcOrd="0" destOrd="0" parTransId="{0980BA26-1B50-45ED-8CD9-48951C9F8873}" sibTransId="{B6A59A60-3CDB-45E4-93FA-020E6979DBE7}"/>
    <dgm:cxn modelId="{59C78A92-E7D7-453C-81A6-8753C079AA0E}" type="presOf" srcId="{47E26F00-864B-4F90-B3BD-B272FA0CCD95}" destId="{4E998242-9F4A-4ABA-B22A-68FFB4D4646D}" srcOrd="1" destOrd="0" presId="urn:microsoft.com/office/officeart/2005/8/layout/process1"/>
    <dgm:cxn modelId="{39E9F396-42C0-4DFC-9F78-4DF2304EA998}" type="presOf" srcId="{3C5B0BE0-A1CE-4781-BC7C-1C61E4085FC2}" destId="{5C5BFF31-AA95-4F16-AB24-6CFC2356A227}" srcOrd="0" destOrd="0" presId="urn:microsoft.com/office/officeart/2005/8/layout/process1"/>
    <dgm:cxn modelId="{20D72A9A-AAF5-40CB-9F8B-458BCC901C1D}" srcId="{3C5B0BE0-A1CE-4781-BC7C-1C61E4085FC2}" destId="{B54E2D1B-9357-4841-A0EE-3816358648E4}" srcOrd="2" destOrd="0" parTransId="{55D57EEA-B1EC-4084-9EB6-78C1C2EC79B4}" sibTransId="{59F58F04-2362-45C4-9F9C-4969EDC05393}"/>
    <dgm:cxn modelId="{342D629F-9E24-4285-B707-E5B9F1A74B54}" type="presOf" srcId="{1E9228A1-D7CF-4DD9-8781-80A91915DEBB}" destId="{EB729101-D245-4E20-8C28-CBA15D2CAF61}" srcOrd="0" destOrd="0" presId="urn:microsoft.com/office/officeart/2005/8/layout/process1"/>
    <dgm:cxn modelId="{79CFFBA3-CCCD-4539-B163-818C27FA36C8}" type="presOf" srcId="{5CE4C80A-09CE-43AF-A878-AE2D50D33639}" destId="{9AFA0E9D-3DA4-496A-8002-FC64A9E89E3C}" srcOrd="0" destOrd="0" presId="urn:microsoft.com/office/officeart/2005/8/layout/process1"/>
    <dgm:cxn modelId="{95FD7EB2-43FA-4363-B5D3-DAC7550A2528}" type="presOf" srcId="{B2DD7911-EFA0-46D0-B894-C78FB9205B8A}" destId="{C443398E-B6A1-4C82-9388-66B77D696D80}" srcOrd="0" destOrd="1" presId="urn:microsoft.com/office/officeart/2005/8/layout/process1"/>
    <dgm:cxn modelId="{7628FABB-09CB-4C0D-99E0-E17FDC6A3DA7}" srcId="{3C5B0BE0-A1CE-4781-BC7C-1C61E4085FC2}" destId="{7057B04D-D3D5-48EC-B6C3-C712A04D50A1}" srcOrd="0" destOrd="0" parTransId="{75F9EB31-D258-40F6-BDCE-4A3C003A0FC5}" sibTransId="{47E26F00-864B-4F90-B3BD-B272FA0CCD95}"/>
    <dgm:cxn modelId="{86E5E1C6-E8D4-408E-9324-3F5C8A18AD98}" type="presOf" srcId="{59F58F04-2362-45C4-9F9C-4969EDC05393}" destId="{D04E2A62-671A-4E59-AE58-AF4FAFAC8B4F}" srcOrd="1" destOrd="0" presId="urn:microsoft.com/office/officeart/2005/8/layout/process1"/>
    <dgm:cxn modelId="{C60863CB-3810-4811-9DDD-33604ED42388}" srcId="{EBF72DF9-64F3-4DED-98A9-272B5FA0A68C}" destId="{53FC73CE-CC54-44F9-9BA1-9D75F4C2DD04}" srcOrd="0" destOrd="0" parTransId="{B8D15084-757B-493F-A383-4B191CA5662A}" sibTransId="{097D6253-A961-47B9-867E-CD6147B08D6B}"/>
    <dgm:cxn modelId="{479744CE-98E2-4316-9942-EA13A413D293}" srcId="{5CE4C80A-09CE-43AF-A878-AE2D50D33639}" destId="{ED59BF9F-98FE-4C32-B53B-5D79D42EDCA0}" srcOrd="0" destOrd="0" parTransId="{4B9511BB-6D2D-46EF-A364-12D359E26B19}" sibTransId="{1310C4C2-DA21-46A6-B0C4-84F97936CF02}"/>
    <dgm:cxn modelId="{D34418CF-0005-46EE-8B19-4758F809901C}" srcId="{3C5B0BE0-A1CE-4781-BC7C-1C61E4085FC2}" destId="{63FB98C0-956F-41D2-B0F7-C9F0DD4740B5}" srcOrd="1" destOrd="0" parTransId="{9E90A63A-21B9-41EE-8E57-A6AC1773AAD4}" sibTransId="{7E57953B-D7E0-4266-9D64-2D53006926A4}"/>
    <dgm:cxn modelId="{9A9845DA-49D4-40CB-881E-BB91681E9091}" type="presOf" srcId="{ED59BF9F-98FE-4C32-B53B-5D79D42EDCA0}" destId="{9AFA0E9D-3DA4-496A-8002-FC64A9E89E3C}" srcOrd="0" destOrd="1" presId="urn:microsoft.com/office/officeart/2005/8/layout/process1"/>
    <dgm:cxn modelId="{FB0C56EF-EFDB-4E76-AF7A-8F5753903E92}" srcId="{3C5B0BE0-A1CE-4781-BC7C-1C61E4085FC2}" destId="{5CE4C80A-09CE-43AF-A878-AE2D50D33639}" srcOrd="4" destOrd="0" parTransId="{05B50DCD-9CC8-4626-9F45-21EC1DC83FD7}" sibTransId="{C030711B-5D1E-48F8-A42F-0311D71E42F1}"/>
    <dgm:cxn modelId="{015C57FA-CFB1-4108-866D-6B928D654E53}" type="presOf" srcId="{47E26F00-864B-4F90-B3BD-B272FA0CCD95}" destId="{F9E65330-51D1-4B97-A295-6685EF5002B5}" srcOrd="0" destOrd="0" presId="urn:microsoft.com/office/officeart/2005/8/layout/process1"/>
    <dgm:cxn modelId="{4B4AC063-4C12-4BBB-85B8-417DB09F4D3F}" type="presParOf" srcId="{5C5BFF31-AA95-4F16-AB24-6CFC2356A227}" destId="{C443398E-B6A1-4C82-9388-66B77D696D80}" srcOrd="0" destOrd="0" presId="urn:microsoft.com/office/officeart/2005/8/layout/process1"/>
    <dgm:cxn modelId="{386E3FD1-91F0-415E-BE39-0A463B6DCB5D}" type="presParOf" srcId="{5C5BFF31-AA95-4F16-AB24-6CFC2356A227}" destId="{F9E65330-51D1-4B97-A295-6685EF5002B5}" srcOrd="1" destOrd="0" presId="urn:microsoft.com/office/officeart/2005/8/layout/process1"/>
    <dgm:cxn modelId="{06D34A6A-20BE-49D4-BF52-D9FD2EACA00E}" type="presParOf" srcId="{F9E65330-51D1-4B97-A295-6685EF5002B5}" destId="{4E998242-9F4A-4ABA-B22A-68FFB4D4646D}" srcOrd="0" destOrd="0" presId="urn:microsoft.com/office/officeart/2005/8/layout/process1"/>
    <dgm:cxn modelId="{C60BC525-473B-44E2-BDF9-846EEAA0D638}" type="presParOf" srcId="{5C5BFF31-AA95-4F16-AB24-6CFC2356A227}" destId="{AAD52396-AB92-4132-983B-36448CF56453}" srcOrd="2" destOrd="0" presId="urn:microsoft.com/office/officeart/2005/8/layout/process1"/>
    <dgm:cxn modelId="{C863C7A3-7C51-4F25-9C91-3C877B81E56C}" type="presParOf" srcId="{5C5BFF31-AA95-4F16-AB24-6CFC2356A227}" destId="{325D98B5-33EF-4916-A4E4-1326A8E41339}" srcOrd="3" destOrd="0" presId="urn:microsoft.com/office/officeart/2005/8/layout/process1"/>
    <dgm:cxn modelId="{94FC7A7C-BE96-4AFE-AD61-BBCB6708E85F}" type="presParOf" srcId="{325D98B5-33EF-4916-A4E4-1326A8E41339}" destId="{86DC2D0F-74AB-4DFE-A0A1-47322B7D2A73}" srcOrd="0" destOrd="0" presId="urn:microsoft.com/office/officeart/2005/8/layout/process1"/>
    <dgm:cxn modelId="{1D991DD2-698B-4FAA-9B82-22AD31E6EF17}" type="presParOf" srcId="{5C5BFF31-AA95-4F16-AB24-6CFC2356A227}" destId="{AC42E568-42A9-4EC5-AEC2-97AAB0AA2A7F}" srcOrd="4" destOrd="0" presId="urn:microsoft.com/office/officeart/2005/8/layout/process1"/>
    <dgm:cxn modelId="{C135495A-481F-4931-86C1-6390FD5A0827}" type="presParOf" srcId="{5C5BFF31-AA95-4F16-AB24-6CFC2356A227}" destId="{2C3B2539-72B5-4B47-8590-3A502ED3C299}" srcOrd="5" destOrd="0" presId="urn:microsoft.com/office/officeart/2005/8/layout/process1"/>
    <dgm:cxn modelId="{8B2A5CBC-52F4-4436-8EFA-BC24471F81BE}" type="presParOf" srcId="{2C3B2539-72B5-4B47-8590-3A502ED3C299}" destId="{D04E2A62-671A-4E59-AE58-AF4FAFAC8B4F}" srcOrd="0" destOrd="0" presId="urn:microsoft.com/office/officeart/2005/8/layout/process1"/>
    <dgm:cxn modelId="{A2FBEED7-4060-4C22-B6C3-F9AC4428881A}" type="presParOf" srcId="{5C5BFF31-AA95-4F16-AB24-6CFC2356A227}" destId="{2C78D213-1E4E-4E26-B6E2-95D7765910DD}" srcOrd="6" destOrd="0" presId="urn:microsoft.com/office/officeart/2005/8/layout/process1"/>
    <dgm:cxn modelId="{7C82DBEB-0781-49F7-9EFC-5A328BB024B9}" type="presParOf" srcId="{5C5BFF31-AA95-4F16-AB24-6CFC2356A227}" destId="{EB729101-D245-4E20-8C28-CBA15D2CAF61}" srcOrd="7" destOrd="0" presId="urn:microsoft.com/office/officeart/2005/8/layout/process1"/>
    <dgm:cxn modelId="{221891A2-1A3E-4231-BBC2-68AB93E48A37}" type="presParOf" srcId="{EB729101-D245-4E20-8C28-CBA15D2CAF61}" destId="{BCE91999-8C1B-4F85-B05C-ABC38026422C}" srcOrd="0" destOrd="0" presId="urn:microsoft.com/office/officeart/2005/8/layout/process1"/>
    <dgm:cxn modelId="{BC8D0515-2306-491A-A873-EB5F44B6195D}" type="presParOf" srcId="{5C5BFF31-AA95-4F16-AB24-6CFC2356A227}" destId="{9AFA0E9D-3DA4-496A-8002-FC64A9E89E3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C5B0BE0-A1CE-4781-BC7C-1C61E4085FC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057B04D-D3D5-48EC-B6C3-C712A04D50A1}">
      <dgm:prSet phldrT="[Text]" custT="1"/>
      <dgm:spPr>
        <a:solidFill>
          <a:schemeClr val="tx2"/>
        </a:solidFill>
      </dgm:spPr>
      <dgm:t>
        <a:bodyPr anchor="ctr"/>
        <a:lstStyle/>
        <a:p>
          <a:pPr algn="ctr">
            <a:buNone/>
          </a:pPr>
          <a:r>
            <a:rPr lang="en-US" sz="16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Pull</a:t>
          </a:r>
          <a:br>
            <a:rPr lang="en-US" sz="16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</a:br>
          <a:r>
            <a:rPr lang="en-US" sz="1600" b="1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Historical Prices </a:t>
          </a:r>
          <a:r>
            <a:rPr lang="en-US" sz="16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into Tableau</a:t>
          </a:r>
          <a:endParaRPr lang="en-CA" sz="16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5F9EB31-D258-40F6-BDCE-4A3C003A0FC5}" type="parTrans" cxnId="{7628FABB-09CB-4C0D-99E0-E17FDC6A3DA7}">
      <dgm:prSet/>
      <dgm:spPr/>
      <dgm:t>
        <a:bodyPr/>
        <a:lstStyle/>
        <a:p>
          <a:endParaRPr lang="en-CA"/>
        </a:p>
      </dgm:t>
    </dgm:pt>
    <dgm:pt modelId="{47E26F00-864B-4F90-B3BD-B272FA0CCD95}" type="sibTrans" cxnId="{7628FABB-09CB-4C0D-99E0-E17FDC6A3DA7}">
      <dgm:prSet/>
      <dgm:spPr/>
      <dgm:t>
        <a:bodyPr/>
        <a:lstStyle/>
        <a:p>
          <a:endParaRPr lang="en-CA"/>
        </a:p>
      </dgm:t>
    </dgm:pt>
    <dgm:pt modelId="{EBF72DF9-64F3-4DED-98A9-272B5FA0A68C}">
      <dgm:prSet phldrT="[Text]" custT="1"/>
      <dgm:spPr>
        <a:solidFill>
          <a:schemeClr val="accent1"/>
        </a:solidFill>
      </dgm:spPr>
      <dgm:t>
        <a:bodyPr anchor="ctr"/>
        <a:lstStyle/>
        <a:p>
          <a:pPr algn="ctr">
            <a:buNone/>
          </a:pPr>
          <a:r>
            <a:rPr lang="en-US" sz="1600" b="1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Create Visuals for </a:t>
          </a:r>
          <a:r>
            <a:rPr lang="en-US" sz="16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Intraday</a:t>
          </a:r>
          <a:r>
            <a:rPr lang="en-US" sz="1600" b="1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 Prices</a:t>
          </a:r>
          <a:endParaRPr lang="en-CA" sz="1600" b="1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DEAA55B2-53F9-4033-836E-48B69F1E7A92}" type="parTrans" cxnId="{94ACD11F-B44E-4AE2-93FF-B12943067F02}">
      <dgm:prSet/>
      <dgm:spPr/>
      <dgm:t>
        <a:bodyPr/>
        <a:lstStyle/>
        <a:p>
          <a:endParaRPr lang="en-CA"/>
        </a:p>
      </dgm:t>
    </dgm:pt>
    <dgm:pt modelId="{1E9228A1-D7CF-4DD9-8781-80A91915DEBB}" type="sibTrans" cxnId="{94ACD11F-B44E-4AE2-93FF-B12943067F02}">
      <dgm:prSet/>
      <dgm:spPr/>
      <dgm:t>
        <a:bodyPr/>
        <a:lstStyle/>
        <a:p>
          <a:endParaRPr lang="en-CA"/>
        </a:p>
      </dgm:t>
    </dgm:pt>
    <dgm:pt modelId="{5CE4C80A-09CE-43AF-A878-AE2D50D33639}">
      <dgm:prSet phldrT="[Text]" custT="1"/>
      <dgm:spPr>
        <a:solidFill>
          <a:schemeClr val="tx2"/>
        </a:solidFill>
      </dgm:spPr>
      <dgm:t>
        <a:bodyPr anchor="ctr"/>
        <a:lstStyle/>
        <a:p>
          <a:pPr algn="ctr">
            <a:buNone/>
          </a:pPr>
          <a:r>
            <a:rPr lang="en-US" sz="16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Create Trading Dashboard</a:t>
          </a:r>
          <a:endParaRPr lang="en-CA" sz="16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5B50DCD-9CC8-4626-9F45-21EC1DC83FD7}" type="parTrans" cxnId="{FB0C56EF-EFDB-4E76-AF7A-8F5753903E92}">
      <dgm:prSet/>
      <dgm:spPr/>
      <dgm:t>
        <a:bodyPr/>
        <a:lstStyle/>
        <a:p>
          <a:endParaRPr lang="en-CA"/>
        </a:p>
      </dgm:t>
    </dgm:pt>
    <dgm:pt modelId="{C030711B-5D1E-48F8-A42F-0311D71E42F1}" type="sibTrans" cxnId="{FB0C56EF-EFDB-4E76-AF7A-8F5753903E92}">
      <dgm:prSet/>
      <dgm:spPr/>
      <dgm:t>
        <a:bodyPr/>
        <a:lstStyle/>
        <a:p>
          <a:endParaRPr lang="en-CA"/>
        </a:p>
      </dgm:t>
    </dgm:pt>
    <dgm:pt modelId="{63FB98C0-956F-41D2-B0F7-C9F0DD4740B5}">
      <dgm:prSet phldrT="[Text]" custT="1"/>
      <dgm:spPr>
        <a:solidFill>
          <a:schemeClr val="tx2"/>
        </a:solidFill>
      </dgm:spPr>
      <dgm:t>
        <a:bodyPr anchor="ctr"/>
        <a:lstStyle/>
        <a:p>
          <a:pPr algn="ctr">
            <a:buNone/>
          </a:pPr>
          <a:r>
            <a:rPr lang="en-US" sz="16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Create Visuals for </a:t>
          </a:r>
          <a:r>
            <a:rPr lang="en-US" sz="16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H</a:t>
          </a:r>
          <a:r>
            <a:rPr lang="en-US" sz="16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istorical Prices</a:t>
          </a:r>
          <a:endParaRPr lang="en-CA" sz="16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9E90A63A-21B9-41EE-8E57-A6AC1773AAD4}" type="parTrans" cxnId="{D34418CF-0005-46EE-8B19-4758F809901C}">
      <dgm:prSet/>
      <dgm:spPr/>
      <dgm:t>
        <a:bodyPr/>
        <a:lstStyle/>
        <a:p>
          <a:endParaRPr lang="en-CA"/>
        </a:p>
      </dgm:t>
    </dgm:pt>
    <dgm:pt modelId="{7E57953B-D7E0-4266-9D64-2D53006926A4}" type="sibTrans" cxnId="{D34418CF-0005-46EE-8B19-4758F809901C}">
      <dgm:prSet/>
      <dgm:spPr/>
      <dgm:t>
        <a:bodyPr/>
        <a:lstStyle/>
        <a:p>
          <a:endParaRPr lang="en-CA"/>
        </a:p>
      </dgm:t>
    </dgm:pt>
    <dgm:pt modelId="{B54E2D1B-9357-4841-A0EE-3816358648E4}">
      <dgm:prSet phldrT="[Text]" custT="1"/>
      <dgm:spPr>
        <a:solidFill>
          <a:schemeClr val="tx2"/>
        </a:solidFill>
      </dgm:spPr>
      <dgm:t>
        <a:bodyPr anchor="ctr"/>
        <a:lstStyle/>
        <a:p>
          <a:pPr algn="ctr">
            <a:buNone/>
          </a:pPr>
          <a:r>
            <a:rPr lang="en-US" sz="16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Pull Intraday Prices into Tableau</a:t>
          </a:r>
          <a:endParaRPr lang="en-CA" sz="16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5D57EEA-B1EC-4084-9EB6-78C1C2EC79B4}" type="parTrans" cxnId="{20D72A9A-AAF5-40CB-9F8B-458BCC901C1D}">
      <dgm:prSet/>
      <dgm:spPr/>
      <dgm:t>
        <a:bodyPr/>
        <a:lstStyle/>
        <a:p>
          <a:endParaRPr lang="en-CA"/>
        </a:p>
      </dgm:t>
    </dgm:pt>
    <dgm:pt modelId="{59F58F04-2362-45C4-9F9C-4969EDC05393}" type="sibTrans" cxnId="{20D72A9A-AAF5-40CB-9F8B-458BCC901C1D}">
      <dgm:prSet/>
      <dgm:spPr/>
      <dgm:t>
        <a:bodyPr/>
        <a:lstStyle/>
        <a:p>
          <a:endParaRPr lang="en-CA"/>
        </a:p>
      </dgm:t>
    </dgm:pt>
    <dgm:pt modelId="{B2DD7911-EFA0-46D0-B894-C78FB9205B8A}">
      <dgm:prSet phldrT="[Text]"/>
      <dgm:spPr>
        <a:solidFill>
          <a:schemeClr val="tx2"/>
        </a:solidFill>
      </dgm:spPr>
      <dgm:t>
        <a:bodyPr anchor="ctr"/>
        <a:lstStyle/>
        <a:p>
          <a:pPr algn="ctr">
            <a:buNone/>
          </a:pPr>
          <a:r>
            <a: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Azure Data Studio</a:t>
          </a:r>
          <a:endParaRPr lang="en-CA" sz="14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925F0555-7668-4C70-9BD1-F5B02F807521}" type="parTrans" cxnId="{0913BB5F-D067-4085-81A2-B20E81194676}">
      <dgm:prSet/>
      <dgm:spPr/>
      <dgm:t>
        <a:bodyPr/>
        <a:lstStyle/>
        <a:p>
          <a:endParaRPr lang="en-CA"/>
        </a:p>
      </dgm:t>
    </dgm:pt>
    <dgm:pt modelId="{60AA19FB-B00D-4E9A-94CC-3EF9795BF07B}" type="sibTrans" cxnId="{0913BB5F-D067-4085-81A2-B20E81194676}">
      <dgm:prSet/>
      <dgm:spPr/>
      <dgm:t>
        <a:bodyPr/>
        <a:lstStyle/>
        <a:p>
          <a:endParaRPr lang="en-CA"/>
        </a:p>
      </dgm:t>
    </dgm:pt>
    <dgm:pt modelId="{FD707D3F-C526-4156-9153-B9B52C5EDA43}">
      <dgm:prSet phldrT="[Text]"/>
      <dgm:spPr>
        <a:solidFill>
          <a:schemeClr val="tx2"/>
        </a:solidFill>
      </dgm:spPr>
      <dgm:t>
        <a:bodyPr anchor="ctr"/>
        <a:lstStyle/>
        <a:p>
          <a:pPr algn="ctr">
            <a:buNone/>
          </a:pPr>
          <a:r>
            <a:rPr lang="en-US" sz="14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Azure Data Studio</a:t>
          </a:r>
          <a:endParaRPr lang="en-CA" sz="14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980BA26-1B50-45ED-8CD9-48951C9F8873}" type="parTrans" cxnId="{953B547F-060F-4AE7-A911-2BA1CB65A80A}">
      <dgm:prSet/>
      <dgm:spPr/>
      <dgm:t>
        <a:bodyPr/>
        <a:lstStyle/>
        <a:p>
          <a:endParaRPr lang="en-CA"/>
        </a:p>
      </dgm:t>
    </dgm:pt>
    <dgm:pt modelId="{B6A59A60-3CDB-45E4-93FA-020E6979DBE7}" type="sibTrans" cxnId="{953B547F-060F-4AE7-A911-2BA1CB65A80A}">
      <dgm:prSet/>
      <dgm:spPr/>
      <dgm:t>
        <a:bodyPr/>
        <a:lstStyle/>
        <a:p>
          <a:endParaRPr lang="en-CA"/>
        </a:p>
      </dgm:t>
    </dgm:pt>
    <dgm:pt modelId="{53FC73CE-CC54-44F9-9BA1-9D75F4C2DD04}">
      <dgm:prSet phldrT="[Text]"/>
      <dgm:spPr>
        <a:solidFill>
          <a:schemeClr val="accent1"/>
        </a:solidFill>
      </dgm:spPr>
      <dgm:t>
        <a:bodyPr anchor="ctr"/>
        <a:lstStyle/>
        <a:p>
          <a:pPr algn="ctr">
            <a:buNone/>
          </a:pPr>
          <a:r>
            <a:rPr lang="en-US" sz="1400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rPr>
            <a:t>Tableau</a:t>
          </a:r>
          <a:endParaRPr lang="en-CA" sz="14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B8D15084-757B-493F-A383-4B191CA5662A}" type="parTrans" cxnId="{C60863CB-3810-4811-9DDD-33604ED42388}">
      <dgm:prSet/>
      <dgm:spPr/>
      <dgm:t>
        <a:bodyPr/>
        <a:lstStyle/>
        <a:p>
          <a:endParaRPr lang="en-CA"/>
        </a:p>
      </dgm:t>
    </dgm:pt>
    <dgm:pt modelId="{097D6253-A961-47B9-867E-CD6147B08D6B}" type="sibTrans" cxnId="{C60863CB-3810-4811-9DDD-33604ED42388}">
      <dgm:prSet/>
      <dgm:spPr/>
      <dgm:t>
        <a:bodyPr/>
        <a:lstStyle/>
        <a:p>
          <a:endParaRPr lang="en-CA"/>
        </a:p>
      </dgm:t>
    </dgm:pt>
    <dgm:pt modelId="{ED59BF9F-98FE-4C32-B53B-5D79D42EDCA0}">
      <dgm:prSet phldrT="[Text]"/>
      <dgm:spPr>
        <a:solidFill>
          <a:schemeClr val="tx2"/>
        </a:solidFill>
      </dgm:spPr>
      <dgm:t>
        <a:bodyPr anchor="ctr"/>
        <a:lstStyle/>
        <a:p>
          <a:pPr algn="ctr">
            <a:buNone/>
          </a:pPr>
          <a:r>
            <a:rPr lang="en-US" sz="1400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rPr>
            <a:t>Tableau</a:t>
          </a:r>
          <a:endParaRPr lang="en-CA" sz="14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4B9511BB-6D2D-46EF-A364-12D359E26B19}" type="parTrans" cxnId="{479744CE-98E2-4316-9942-EA13A413D293}">
      <dgm:prSet/>
      <dgm:spPr/>
      <dgm:t>
        <a:bodyPr/>
        <a:lstStyle/>
        <a:p>
          <a:endParaRPr lang="en-CA"/>
        </a:p>
      </dgm:t>
    </dgm:pt>
    <dgm:pt modelId="{1310C4C2-DA21-46A6-B0C4-84F97936CF02}" type="sibTrans" cxnId="{479744CE-98E2-4316-9942-EA13A413D293}">
      <dgm:prSet/>
      <dgm:spPr/>
      <dgm:t>
        <a:bodyPr/>
        <a:lstStyle/>
        <a:p>
          <a:endParaRPr lang="en-CA"/>
        </a:p>
      </dgm:t>
    </dgm:pt>
    <dgm:pt modelId="{A1FD6CC2-0384-4D2F-8ED9-2695834F4EA6}">
      <dgm:prSet phldrT="[Text]"/>
      <dgm:spPr>
        <a:solidFill>
          <a:schemeClr val="tx2"/>
        </a:solidFill>
      </dgm:spPr>
      <dgm:t>
        <a:bodyPr anchor="ctr"/>
        <a:lstStyle/>
        <a:p>
          <a:pPr algn="ctr">
            <a:buNone/>
          </a:pPr>
          <a:r>
            <a:rPr lang="en-US" sz="14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Tableau</a:t>
          </a:r>
          <a:endParaRPr lang="en-CA" sz="14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C18DE7C-C1F6-485C-8A76-5455AF08D8BE}" type="parTrans" cxnId="{726E6F27-47A4-4C8B-8AFF-6044A65E2475}">
      <dgm:prSet/>
      <dgm:spPr/>
      <dgm:t>
        <a:bodyPr/>
        <a:lstStyle/>
        <a:p>
          <a:endParaRPr lang="en-CA"/>
        </a:p>
      </dgm:t>
    </dgm:pt>
    <dgm:pt modelId="{A2F7F896-C299-44F0-95BC-75DDD9260544}" type="sibTrans" cxnId="{726E6F27-47A4-4C8B-8AFF-6044A65E2475}">
      <dgm:prSet/>
      <dgm:spPr/>
      <dgm:t>
        <a:bodyPr/>
        <a:lstStyle/>
        <a:p>
          <a:endParaRPr lang="en-CA"/>
        </a:p>
      </dgm:t>
    </dgm:pt>
    <dgm:pt modelId="{5C5BFF31-AA95-4F16-AB24-6CFC2356A227}" type="pres">
      <dgm:prSet presAssocID="{3C5B0BE0-A1CE-4781-BC7C-1C61E4085FC2}" presName="Name0" presStyleCnt="0">
        <dgm:presLayoutVars>
          <dgm:dir/>
          <dgm:resizeHandles val="exact"/>
        </dgm:presLayoutVars>
      </dgm:prSet>
      <dgm:spPr/>
    </dgm:pt>
    <dgm:pt modelId="{C443398E-B6A1-4C82-9388-66B77D696D80}" type="pres">
      <dgm:prSet presAssocID="{7057B04D-D3D5-48EC-B6C3-C712A04D50A1}" presName="node" presStyleLbl="node1" presStyleIdx="0" presStyleCnt="5" custScaleX="121367" custScaleY="145806">
        <dgm:presLayoutVars>
          <dgm:bulletEnabled val="1"/>
        </dgm:presLayoutVars>
      </dgm:prSet>
      <dgm:spPr/>
    </dgm:pt>
    <dgm:pt modelId="{F9E65330-51D1-4B97-A295-6685EF5002B5}" type="pres">
      <dgm:prSet presAssocID="{47E26F00-864B-4F90-B3BD-B272FA0CCD95}" presName="sibTrans" presStyleLbl="sibTrans2D1" presStyleIdx="0" presStyleCnt="4"/>
      <dgm:spPr/>
    </dgm:pt>
    <dgm:pt modelId="{4E998242-9F4A-4ABA-B22A-68FFB4D4646D}" type="pres">
      <dgm:prSet presAssocID="{47E26F00-864B-4F90-B3BD-B272FA0CCD95}" presName="connectorText" presStyleLbl="sibTrans2D1" presStyleIdx="0" presStyleCnt="4"/>
      <dgm:spPr/>
    </dgm:pt>
    <dgm:pt modelId="{AAD52396-AB92-4132-983B-36448CF56453}" type="pres">
      <dgm:prSet presAssocID="{63FB98C0-956F-41D2-B0F7-C9F0DD4740B5}" presName="node" presStyleLbl="node1" presStyleIdx="1" presStyleCnt="5" custScaleX="121367" custScaleY="145806">
        <dgm:presLayoutVars>
          <dgm:bulletEnabled val="1"/>
        </dgm:presLayoutVars>
      </dgm:prSet>
      <dgm:spPr/>
    </dgm:pt>
    <dgm:pt modelId="{325D98B5-33EF-4916-A4E4-1326A8E41339}" type="pres">
      <dgm:prSet presAssocID="{7E57953B-D7E0-4266-9D64-2D53006926A4}" presName="sibTrans" presStyleLbl="sibTrans2D1" presStyleIdx="1" presStyleCnt="4"/>
      <dgm:spPr/>
    </dgm:pt>
    <dgm:pt modelId="{86DC2D0F-74AB-4DFE-A0A1-47322B7D2A73}" type="pres">
      <dgm:prSet presAssocID="{7E57953B-D7E0-4266-9D64-2D53006926A4}" presName="connectorText" presStyleLbl="sibTrans2D1" presStyleIdx="1" presStyleCnt="4"/>
      <dgm:spPr/>
    </dgm:pt>
    <dgm:pt modelId="{AC42E568-42A9-4EC5-AEC2-97AAB0AA2A7F}" type="pres">
      <dgm:prSet presAssocID="{B54E2D1B-9357-4841-A0EE-3816358648E4}" presName="node" presStyleLbl="node1" presStyleIdx="2" presStyleCnt="5" custScaleX="121367" custScaleY="145806">
        <dgm:presLayoutVars>
          <dgm:bulletEnabled val="1"/>
        </dgm:presLayoutVars>
      </dgm:prSet>
      <dgm:spPr/>
    </dgm:pt>
    <dgm:pt modelId="{2C3B2539-72B5-4B47-8590-3A502ED3C299}" type="pres">
      <dgm:prSet presAssocID="{59F58F04-2362-45C4-9F9C-4969EDC05393}" presName="sibTrans" presStyleLbl="sibTrans2D1" presStyleIdx="2" presStyleCnt="4"/>
      <dgm:spPr/>
    </dgm:pt>
    <dgm:pt modelId="{D04E2A62-671A-4E59-AE58-AF4FAFAC8B4F}" type="pres">
      <dgm:prSet presAssocID="{59F58F04-2362-45C4-9F9C-4969EDC05393}" presName="connectorText" presStyleLbl="sibTrans2D1" presStyleIdx="2" presStyleCnt="4"/>
      <dgm:spPr/>
    </dgm:pt>
    <dgm:pt modelId="{2C78D213-1E4E-4E26-B6E2-95D7765910DD}" type="pres">
      <dgm:prSet presAssocID="{EBF72DF9-64F3-4DED-98A9-272B5FA0A68C}" presName="node" presStyleLbl="node1" presStyleIdx="3" presStyleCnt="5" custScaleX="121367" custScaleY="145806">
        <dgm:presLayoutVars>
          <dgm:bulletEnabled val="1"/>
        </dgm:presLayoutVars>
      </dgm:prSet>
      <dgm:spPr/>
    </dgm:pt>
    <dgm:pt modelId="{EB729101-D245-4E20-8C28-CBA15D2CAF61}" type="pres">
      <dgm:prSet presAssocID="{1E9228A1-D7CF-4DD9-8781-80A91915DEBB}" presName="sibTrans" presStyleLbl="sibTrans2D1" presStyleIdx="3" presStyleCnt="4"/>
      <dgm:spPr/>
    </dgm:pt>
    <dgm:pt modelId="{BCE91999-8C1B-4F85-B05C-ABC38026422C}" type="pres">
      <dgm:prSet presAssocID="{1E9228A1-D7CF-4DD9-8781-80A91915DEBB}" presName="connectorText" presStyleLbl="sibTrans2D1" presStyleIdx="3" presStyleCnt="4"/>
      <dgm:spPr/>
    </dgm:pt>
    <dgm:pt modelId="{9AFA0E9D-3DA4-496A-8002-FC64A9E89E3C}" type="pres">
      <dgm:prSet presAssocID="{5CE4C80A-09CE-43AF-A878-AE2D50D33639}" presName="node" presStyleLbl="node1" presStyleIdx="4" presStyleCnt="5" custScaleX="121367" custScaleY="145806">
        <dgm:presLayoutVars>
          <dgm:bulletEnabled val="1"/>
        </dgm:presLayoutVars>
      </dgm:prSet>
      <dgm:spPr/>
    </dgm:pt>
  </dgm:ptLst>
  <dgm:cxnLst>
    <dgm:cxn modelId="{FC0B4604-1D16-484F-B743-CC4DEDA1EF50}" type="presOf" srcId="{7E57953B-D7E0-4266-9D64-2D53006926A4}" destId="{325D98B5-33EF-4916-A4E4-1326A8E41339}" srcOrd="0" destOrd="0" presId="urn:microsoft.com/office/officeart/2005/8/layout/process1"/>
    <dgm:cxn modelId="{E132EA17-BE37-4182-B1A3-B4FA20CD5759}" type="presOf" srcId="{1E9228A1-D7CF-4DD9-8781-80A91915DEBB}" destId="{BCE91999-8C1B-4F85-B05C-ABC38026422C}" srcOrd="1" destOrd="0" presId="urn:microsoft.com/office/officeart/2005/8/layout/process1"/>
    <dgm:cxn modelId="{2013471B-AEC5-4228-A417-5C450E8D7EED}" type="presOf" srcId="{7057B04D-D3D5-48EC-B6C3-C712A04D50A1}" destId="{C443398E-B6A1-4C82-9388-66B77D696D80}" srcOrd="0" destOrd="0" presId="urn:microsoft.com/office/officeart/2005/8/layout/process1"/>
    <dgm:cxn modelId="{63B94F1F-EB94-4EF5-9136-3B9ECFF0CDE7}" type="presOf" srcId="{A1FD6CC2-0384-4D2F-8ED9-2695834F4EA6}" destId="{AAD52396-AB92-4132-983B-36448CF56453}" srcOrd="0" destOrd="1" presId="urn:microsoft.com/office/officeart/2005/8/layout/process1"/>
    <dgm:cxn modelId="{94ACD11F-B44E-4AE2-93FF-B12943067F02}" srcId="{3C5B0BE0-A1CE-4781-BC7C-1C61E4085FC2}" destId="{EBF72DF9-64F3-4DED-98A9-272B5FA0A68C}" srcOrd="3" destOrd="0" parTransId="{DEAA55B2-53F9-4033-836E-48B69F1E7A92}" sibTransId="{1E9228A1-D7CF-4DD9-8781-80A91915DEBB}"/>
    <dgm:cxn modelId="{726E6F27-47A4-4C8B-8AFF-6044A65E2475}" srcId="{63FB98C0-956F-41D2-B0F7-C9F0DD4740B5}" destId="{A1FD6CC2-0384-4D2F-8ED9-2695834F4EA6}" srcOrd="0" destOrd="0" parTransId="{AC18DE7C-C1F6-485C-8A76-5455AF08D8BE}" sibTransId="{A2F7F896-C299-44F0-95BC-75DDD9260544}"/>
    <dgm:cxn modelId="{0338693D-094F-4907-97F2-96D3267BD219}" type="presOf" srcId="{B54E2D1B-9357-4841-A0EE-3816358648E4}" destId="{AC42E568-42A9-4EC5-AEC2-97AAB0AA2A7F}" srcOrd="0" destOrd="0" presId="urn:microsoft.com/office/officeart/2005/8/layout/process1"/>
    <dgm:cxn modelId="{0913BB5F-D067-4085-81A2-B20E81194676}" srcId="{7057B04D-D3D5-48EC-B6C3-C712A04D50A1}" destId="{B2DD7911-EFA0-46D0-B894-C78FB9205B8A}" srcOrd="0" destOrd="0" parTransId="{925F0555-7668-4C70-9BD1-F5B02F807521}" sibTransId="{60AA19FB-B00D-4E9A-94CC-3EF9795BF07B}"/>
    <dgm:cxn modelId="{D5F7E847-5B44-4097-B3FF-BF541087CBA0}" type="presOf" srcId="{EBF72DF9-64F3-4DED-98A9-272B5FA0A68C}" destId="{2C78D213-1E4E-4E26-B6E2-95D7765910DD}" srcOrd="0" destOrd="0" presId="urn:microsoft.com/office/officeart/2005/8/layout/process1"/>
    <dgm:cxn modelId="{ECF05669-CDC7-4212-9693-051785FB8919}" type="presOf" srcId="{63FB98C0-956F-41D2-B0F7-C9F0DD4740B5}" destId="{AAD52396-AB92-4132-983B-36448CF56453}" srcOrd="0" destOrd="0" presId="urn:microsoft.com/office/officeart/2005/8/layout/process1"/>
    <dgm:cxn modelId="{AF4FB753-E132-4A02-8CA3-05E5F0D3BD25}" type="presOf" srcId="{FD707D3F-C526-4156-9153-B9B52C5EDA43}" destId="{AC42E568-42A9-4EC5-AEC2-97AAB0AA2A7F}" srcOrd="0" destOrd="1" presId="urn:microsoft.com/office/officeart/2005/8/layout/process1"/>
    <dgm:cxn modelId="{886C9957-4683-43A5-B56E-80C6BE3F0E97}" type="presOf" srcId="{59F58F04-2362-45C4-9F9C-4969EDC05393}" destId="{2C3B2539-72B5-4B47-8590-3A502ED3C299}" srcOrd="0" destOrd="0" presId="urn:microsoft.com/office/officeart/2005/8/layout/process1"/>
    <dgm:cxn modelId="{0C279D58-CBDD-43CA-872B-6D94026FFBAA}" type="presOf" srcId="{53FC73CE-CC54-44F9-9BA1-9D75F4C2DD04}" destId="{2C78D213-1E4E-4E26-B6E2-95D7765910DD}" srcOrd="0" destOrd="1" presId="urn:microsoft.com/office/officeart/2005/8/layout/process1"/>
    <dgm:cxn modelId="{0F110B7A-6178-44C4-BCA7-0311B621CFC9}" type="presOf" srcId="{7E57953B-D7E0-4266-9D64-2D53006926A4}" destId="{86DC2D0F-74AB-4DFE-A0A1-47322B7D2A73}" srcOrd="1" destOrd="0" presId="urn:microsoft.com/office/officeart/2005/8/layout/process1"/>
    <dgm:cxn modelId="{953B547F-060F-4AE7-A911-2BA1CB65A80A}" srcId="{B54E2D1B-9357-4841-A0EE-3816358648E4}" destId="{FD707D3F-C526-4156-9153-B9B52C5EDA43}" srcOrd="0" destOrd="0" parTransId="{0980BA26-1B50-45ED-8CD9-48951C9F8873}" sibTransId="{B6A59A60-3CDB-45E4-93FA-020E6979DBE7}"/>
    <dgm:cxn modelId="{59C78A92-E7D7-453C-81A6-8753C079AA0E}" type="presOf" srcId="{47E26F00-864B-4F90-B3BD-B272FA0CCD95}" destId="{4E998242-9F4A-4ABA-B22A-68FFB4D4646D}" srcOrd="1" destOrd="0" presId="urn:microsoft.com/office/officeart/2005/8/layout/process1"/>
    <dgm:cxn modelId="{39E9F396-42C0-4DFC-9F78-4DF2304EA998}" type="presOf" srcId="{3C5B0BE0-A1CE-4781-BC7C-1C61E4085FC2}" destId="{5C5BFF31-AA95-4F16-AB24-6CFC2356A227}" srcOrd="0" destOrd="0" presId="urn:microsoft.com/office/officeart/2005/8/layout/process1"/>
    <dgm:cxn modelId="{20D72A9A-AAF5-40CB-9F8B-458BCC901C1D}" srcId="{3C5B0BE0-A1CE-4781-BC7C-1C61E4085FC2}" destId="{B54E2D1B-9357-4841-A0EE-3816358648E4}" srcOrd="2" destOrd="0" parTransId="{55D57EEA-B1EC-4084-9EB6-78C1C2EC79B4}" sibTransId="{59F58F04-2362-45C4-9F9C-4969EDC05393}"/>
    <dgm:cxn modelId="{342D629F-9E24-4285-B707-E5B9F1A74B54}" type="presOf" srcId="{1E9228A1-D7CF-4DD9-8781-80A91915DEBB}" destId="{EB729101-D245-4E20-8C28-CBA15D2CAF61}" srcOrd="0" destOrd="0" presId="urn:microsoft.com/office/officeart/2005/8/layout/process1"/>
    <dgm:cxn modelId="{79CFFBA3-CCCD-4539-B163-818C27FA36C8}" type="presOf" srcId="{5CE4C80A-09CE-43AF-A878-AE2D50D33639}" destId="{9AFA0E9D-3DA4-496A-8002-FC64A9E89E3C}" srcOrd="0" destOrd="0" presId="urn:microsoft.com/office/officeart/2005/8/layout/process1"/>
    <dgm:cxn modelId="{95FD7EB2-43FA-4363-B5D3-DAC7550A2528}" type="presOf" srcId="{B2DD7911-EFA0-46D0-B894-C78FB9205B8A}" destId="{C443398E-B6A1-4C82-9388-66B77D696D80}" srcOrd="0" destOrd="1" presId="urn:microsoft.com/office/officeart/2005/8/layout/process1"/>
    <dgm:cxn modelId="{7628FABB-09CB-4C0D-99E0-E17FDC6A3DA7}" srcId="{3C5B0BE0-A1CE-4781-BC7C-1C61E4085FC2}" destId="{7057B04D-D3D5-48EC-B6C3-C712A04D50A1}" srcOrd="0" destOrd="0" parTransId="{75F9EB31-D258-40F6-BDCE-4A3C003A0FC5}" sibTransId="{47E26F00-864B-4F90-B3BD-B272FA0CCD95}"/>
    <dgm:cxn modelId="{86E5E1C6-E8D4-408E-9324-3F5C8A18AD98}" type="presOf" srcId="{59F58F04-2362-45C4-9F9C-4969EDC05393}" destId="{D04E2A62-671A-4E59-AE58-AF4FAFAC8B4F}" srcOrd="1" destOrd="0" presId="urn:microsoft.com/office/officeart/2005/8/layout/process1"/>
    <dgm:cxn modelId="{C60863CB-3810-4811-9DDD-33604ED42388}" srcId="{EBF72DF9-64F3-4DED-98A9-272B5FA0A68C}" destId="{53FC73CE-CC54-44F9-9BA1-9D75F4C2DD04}" srcOrd="0" destOrd="0" parTransId="{B8D15084-757B-493F-A383-4B191CA5662A}" sibTransId="{097D6253-A961-47B9-867E-CD6147B08D6B}"/>
    <dgm:cxn modelId="{479744CE-98E2-4316-9942-EA13A413D293}" srcId="{5CE4C80A-09CE-43AF-A878-AE2D50D33639}" destId="{ED59BF9F-98FE-4C32-B53B-5D79D42EDCA0}" srcOrd="0" destOrd="0" parTransId="{4B9511BB-6D2D-46EF-A364-12D359E26B19}" sibTransId="{1310C4C2-DA21-46A6-B0C4-84F97936CF02}"/>
    <dgm:cxn modelId="{D34418CF-0005-46EE-8B19-4758F809901C}" srcId="{3C5B0BE0-A1CE-4781-BC7C-1C61E4085FC2}" destId="{63FB98C0-956F-41D2-B0F7-C9F0DD4740B5}" srcOrd="1" destOrd="0" parTransId="{9E90A63A-21B9-41EE-8E57-A6AC1773AAD4}" sibTransId="{7E57953B-D7E0-4266-9D64-2D53006926A4}"/>
    <dgm:cxn modelId="{9A9845DA-49D4-40CB-881E-BB91681E9091}" type="presOf" srcId="{ED59BF9F-98FE-4C32-B53B-5D79D42EDCA0}" destId="{9AFA0E9D-3DA4-496A-8002-FC64A9E89E3C}" srcOrd="0" destOrd="1" presId="urn:microsoft.com/office/officeart/2005/8/layout/process1"/>
    <dgm:cxn modelId="{FB0C56EF-EFDB-4E76-AF7A-8F5753903E92}" srcId="{3C5B0BE0-A1CE-4781-BC7C-1C61E4085FC2}" destId="{5CE4C80A-09CE-43AF-A878-AE2D50D33639}" srcOrd="4" destOrd="0" parTransId="{05B50DCD-9CC8-4626-9F45-21EC1DC83FD7}" sibTransId="{C030711B-5D1E-48F8-A42F-0311D71E42F1}"/>
    <dgm:cxn modelId="{015C57FA-CFB1-4108-866D-6B928D654E53}" type="presOf" srcId="{47E26F00-864B-4F90-B3BD-B272FA0CCD95}" destId="{F9E65330-51D1-4B97-A295-6685EF5002B5}" srcOrd="0" destOrd="0" presId="urn:microsoft.com/office/officeart/2005/8/layout/process1"/>
    <dgm:cxn modelId="{4B4AC063-4C12-4BBB-85B8-417DB09F4D3F}" type="presParOf" srcId="{5C5BFF31-AA95-4F16-AB24-6CFC2356A227}" destId="{C443398E-B6A1-4C82-9388-66B77D696D80}" srcOrd="0" destOrd="0" presId="urn:microsoft.com/office/officeart/2005/8/layout/process1"/>
    <dgm:cxn modelId="{386E3FD1-91F0-415E-BE39-0A463B6DCB5D}" type="presParOf" srcId="{5C5BFF31-AA95-4F16-AB24-6CFC2356A227}" destId="{F9E65330-51D1-4B97-A295-6685EF5002B5}" srcOrd="1" destOrd="0" presId="urn:microsoft.com/office/officeart/2005/8/layout/process1"/>
    <dgm:cxn modelId="{06D34A6A-20BE-49D4-BF52-D9FD2EACA00E}" type="presParOf" srcId="{F9E65330-51D1-4B97-A295-6685EF5002B5}" destId="{4E998242-9F4A-4ABA-B22A-68FFB4D4646D}" srcOrd="0" destOrd="0" presId="urn:microsoft.com/office/officeart/2005/8/layout/process1"/>
    <dgm:cxn modelId="{C60BC525-473B-44E2-BDF9-846EEAA0D638}" type="presParOf" srcId="{5C5BFF31-AA95-4F16-AB24-6CFC2356A227}" destId="{AAD52396-AB92-4132-983B-36448CF56453}" srcOrd="2" destOrd="0" presId="urn:microsoft.com/office/officeart/2005/8/layout/process1"/>
    <dgm:cxn modelId="{C863C7A3-7C51-4F25-9C91-3C877B81E56C}" type="presParOf" srcId="{5C5BFF31-AA95-4F16-AB24-6CFC2356A227}" destId="{325D98B5-33EF-4916-A4E4-1326A8E41339}" srcOrd="3" destOrd="0" presId="urn:microsoft.com/office/officeart/2005/8/layout/process1"/>
    <dgm:cxn modelId="{94FC7A7C-BE96-4AFE-AD61-BBCB6708E85F}" type="presParOf" srcId="{325D98B5-33EF-4916-A4E4-1326A8E41339}" destId="{86DC2D0F-74AB-4DFE-A0A1-47322B7D2A73}" srcOrd="0" destOrd="0" presId="urn:microsoft.com/office/officeart/2005/8/layout/process1"/>
    <dgm:cxn modelId="{1D991DD2-698B-4FAA-9B82-22AD31E6EF17}" type="presParOf" srcId="{5C5BFF31-AA95-4F16-AB24-6CFC2356A227}" destId="{AC42E568-42A9-4EC5-AEC2-97AAB0AA2A7F}" srcOrd="4" destOrd="0" presId="urn:microsoft.com/office/officeart/2005/8/layout/process1"/>
    <dgm:cxn modelId="{C135495A-481F-4931-86C1-6390FD5A0827}" type="presParOf" srcId="{5C5BFF31-AA95-4F16-AB24-6CFC2356A227}" destId="{2C3B2539-72B5-4B47-8590-3A502ED3C299}" srcOrd="5" destOrd="0" presId="urn:microsoft.com/office/officeart/2005/8/layout/process1"/>
    <dgm:cxn modelId="{8B2A5CBC-52F4-4436-8EFA-BC24471F81BE}" type="presParOf" srcId="{2C3B2539-72B5-4B47-8590-3A502ED3C299}" destId="{D04E2A62-671A-4E59-AE58-AF4FAFAC8B4F}" srcOrd="0" destOrd="0" presId="urn:microsoft.com/office/officeart/2005/8/layout/process1"/>
    <dgm:cxn modelId="{A2FBEED7-4060-4C22-B6C3-F9AC4428881A}" type="presParOf" srcId="{5C5BFF31-AA95-4F16-AB24-6CFC2356A227}" destId="{2C78D213-1E4E-4E26-B6E2-95D7765910DD}" srcOrd="6" destOrd="0" presId="urn:microsoft.com/office/officeart/2005/8/layout/process1"/>
    <dgm:cxn modelId="{7C82DBEB-0781-49F7-9EFC-5A328BB024B9}" type="presParOf" srcId="{5C5BFF31-AA95-4F16-AB24-6CFC2356A227}" destId="{EB729101-D245-4E20-8C28-CBA15D2CAF61}" srcOrd="7" destOrd="0" presId="urn:microsoft.com/office/officeart/2005/8/layout/process1"/>
    <dgm:cxn modelId="{221891A2-1A3E-4231-BBC2-68AB93E48A37}" type="presParOf" srcId="{EB729101-D245-4E20-8C28-CBA15D2CAF61}" destId="{BCE91999-8C1B-4F85-B05C-ABC38026422C}" srcOrd="0" destOrd="0" presId="urn:microsoft.com/office/officeart/2005/8/layout/process1"/>
    <dgm:cxn modelId="{BC8D0515-2306-491A-A873-EB5F44B6195D}" type="presParOf" srcId="{5C5BFF31-AA95-4F16-AB24-6CFC2356A227}" destId="{9AFA0E9D-3DA4-496A-8002-FC64A9E89E3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C5B0BE0-A1CE-4781-BC7C-1C61E4085FC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057B04D-D3D5-48EC-B6C3-C712A04D50A1}">
      <dgm:prSet phldrT="[Text]" custT="1"/>
      <dgm:spPr>
        <a:solidFill>
          <a:schemeClr val="tx2"/>
        </a:solidFill>
      </dgm:spPr>
      <dgm:t>
        <a:bodyPr anchor="ctr"/>
        <a:lstStyle/>
        <a:p>
          <a:pPr algn="ctr">
            <a:buNone/>
          </a:pPr>
          <a:r>
            <a:rPr lang="en-US" sz="16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Pull</a:t>
          </a:r>
          <a:br>
            <a:rPr lang="en-US" sz="16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</a:br>
          <a:r>
            <a:rPr lang="en-US" sz="1600" b="1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Historical Prices </a:t>
          </a:r>
          <a:r>
            <a:rPr lang="en-US" sz="16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into Tableau</a:t>
          </a:r>
          <a:endParaRPr lang="en-CA" sz="16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5F9EB31-D258-40F6-BDCE-4A3C003A0FC5}" type="parTrans" cxnId="{7628FABB-09CB-4C0D-99E0-E17FDC6A3DA7}">
      <dgm:prSet/>
      <dgm:spPr/>
      <dgm:t>
        <a:bodyPr/>
        <a:lstStyle/>
        <a:p>
          <a:endParaRPr lang="en-CA"/>
        </a:p>
      </dgm:t>
    </dgm:pt>
    <dgm:pt modelId="{47E26F00-864B-4F90-B3BD-B272FA0CCD95}" type="sibTrans" cxnId="{7628FABB-09CB-4C0D-99E0-E17FDC6A3DA7}">
      <dgm:prSet/>
      <dgm:spPr/>
      <dgm:t>
        <a:bodyPr/>
        <a:lstStyle/>
        <a:p>
          <a:endParaRPr lang="en-CA"/>
        </a:p>
      </dgm:t>
    </dgm:pt>
    <dgm:pt modelId="{EBF72DF9-64F3-4DED-98A9-272B5FA0A68C}">
      <dgm:prSet phldrT="[Text]" custT="1"/>
      <dgm:spPr>
        <a:solidFill>
          <a:schemeClr val="tx2"/>
        </a:solidFill>
      </dgm:spPr>
      <dgm:t>
        <a:bodyPr anchor="ctr"/>
        <a:lstStyle/>
        <a:p>
          <a:pPr algn="ctr">
            <a:buNone/>
          </a:pPr>
          <a:r>
            <a:rPr lang="en-US" sz="16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Create Visuals for </a:t>
          </a:r>
          <a:r>
            <a:rPr lang="en-US" sz="16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Intraday</a:t>
          </a:r>
          <a:r>
            <a:rPr lang="en-US" sz="16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 Prices</a:t>
          </a:r>
          <a:endParaRPr lang="en-CA" sz="16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DEAA55B2-53F9-4033-836E-48B69F1E7A92}" type="parTrans" cxnId="{94ACD11F-B44E-4AE2-93FF-B12943067F02}">
      <dgm:prSet/>
      <dgm:spPr/>
      <dgm:t>
        <a:bodyPr/>
        <a:lstStyle/>
        <a:p>
          <a:endParaRPr lang="en-CA"/>
        </a:p>
      </dgm:t>
    </dgm:pt>
    <dgm:pt modelId="{1E9228A1-D7CF-4DD9-8781-80A91915DEBB}" type="sibTrans" cxnId="{94ACD11F-B44E-4AE2-93FF-B12943067F02}">
      <dgm:prSet/>
      <dgm:spPr/>
      <dgm:t>
        <a:bodyPr/>
        <a:lstStyle/>
        <a:p>
          <a:endParaRPr lang="en-CA"/>
        </a:p>
      </dgm:t>
    </dgm:pt>
    <dgm:pt modelId="{5CE4C80A-09CE-43AF-A878-AE2D50D33639}">
      <dgm:prSet phldrT="[Text]" custT="1"/>
      <dgm:spPr>
        <a:solidFill>
          <a:schemeClr val="accent1"/>
        </a:solidFill>
      </dgm:spPr>
      <dgm:t>
        <a:bodyPr anchor="ctr"/>
        <a:lstStyle/>
        <a:p>
          <a:pPr algn="ctr">
            <a:buNone/>
          </a:pPr>
          <a:r>
            <a:rPr lang="en-US" sz="1600" b="1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Create Trading Dashboard</a:t>
          </a:r>
          <a:endParaRPr lang="en-CA" sz="1600" b="1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5B50DCD-9CC8-4626-9F45-21EC1DC83FD7}" type="parTrans" cxnId="{FB0C56EF-EFDB-4E76-AF7A-8F5753903E92}">
      <dgm:prSet/>
      <dgm:spPr/>
      <dgm:t>
        <a:bodyPr/>
        <a:lstStyle/>
        <a:p>
          <a:endParaRPr lang="en-CA"/>
        </a:p>
      </dgm:t>
    </dgm:pt>
    <dgm:pt modelId="{C030711B-5D1E-48F8-A42F-0311D71E42F1}" type="sibTrans" cxnId="{FB0C56EF-EFDB-4E76-AF7A-8F5753903E92}">
      <dgm:prSet/>
      <dgm:spPr/>
      <dgm:t>
        <a:bodyPr/>
        <a:lstStyle/>
        <a:p>
          <a:endParaRPr lang="en-CA"/>
        </a:p>
      </dgm:t>
    </dgm:pt>
    <dgm:pt modelId="{63FB98C0-956F-41D2-B0F7-C9F0DD4740B5}">
      <dgm:prSet phldrT="[Text]" custT="1"/>
      <dgm:spPr>
        <a:solidFill>
          <a:schemeClr val="tx2"/>
        </a:solidFill>
      </dgm:spPr>
      <dgm:t>
        <a:bodyPr anchor="ctr"/>
        <a:lstStyle/>
        <a:p>
          <a:pPr algn="ctr">
            <a:buNone/>
          </a:pPr>
          <a:r>
            <a:rPr lang="en-US" sz="16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Create Visuals for </a:t>
          </a:r>
          <a:r>
            <a:rPr lang="en-US" sz="16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H</a:t>
          </a:r>
          <a:r>
            <a:rPr lang="en-US" sz="16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istorical Prices</a:t>
          </a:r>
          <a:endParaRPr lang="en-CA" sz="16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9E90A63A-21B9-41EE-8E57-A6AC1773AAD4}" type="parTrans" cxnId="{D34418CF-0005-46EE-8B19-4758F809901C}">
      <dgm:prSet/>
      <dgm:spPr/>
      <dgm:t>
        <a:bodyPr/>
        <a:lstStyle/>
        <a:p>
          <a:endParaRPr lang="en-CA"/>
        </a:p>
      </dgm:t>
    </dgm:pt>
    <dgm:pt modelId="{7E57953B-D7E0-4266-9D64-2D53006926A4}" type="sibTrans" cxnId="{D34418CF-0005-46EE-8B19-4758F809901C}">
      <dgm:prSet/>
      <dgm:spPr/>
      <dgm:t>
        <a:bodyPr/>
        <a:lstStyle/>
        <a:p>
          <a:endParaRPr lang="en-CA"/>
        </a:p>
      </dgm:t>
    </dgm:pt>
    <dgm:pt modelId="{B54E2D1B-9357-4841-A0EE-3816358648E4}">
      <dgm:prSet phldrT="[Text]" custT="1"/>
      <dgm:spPr>
        <a:solidFill>
          <a:schemeClr val="tx2"/>
        </a:solidFill>
      </dgm:spPr>
      <dgm:t>
        <a:bodyPr anchor="ctr"/>
        <a:lstStyle/>
        <a:p>
          <a:pPr algn="ctr">
            <a:buNone/>
          </a:pPr>
          <a:r>
            <a:rPr lang="en-US" sz="16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Pull Intraday Prices into Tableau</a:t>
          </a:r>
          <a:endParaRPr lang="en-CA" sz="16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5D57EEA-B1EC-4084-9EB6-78C1C2EC79B4}" type="parTrans" cxnId="{20D72A9A-AAF5-40CB-9F8B-458BCC901C1D}">
      <dgm:prSet/>
      <dgm:spPr/>
      <dgm:t>
        <a:bodyPr/>
        <a:lstStyle/>
        <a:p>
          <a:endParaRPr lang="en-CA"/>
        </a:p>
      </dgm:t>
    </dgm:pt>
    <dgm:pt modelId="{59F58F04-2362-45C4-9F9C-4969EDC05393}" type="sibTrans" cxnId="{20D72A9A-AAF5-40CB-9F8B-458BCC901C1D}">
      <dgm:prSet/>
      <dgm:spPr/>
      <dgm:t>
        <a:bodyPr/>
        <a:lstStyle/>
        <a:p>
          <a:endParaRPr lang="en-CA"/>
        </a:p>
      </dgm:t>
    </dgm:pt>
    <dgm:pt modelId="{B2DD7911-EFA0-46D0-B894-C78FB9205B8A}">
      <dgm:prSet phldrT="[Text]"/>
      <dgm:spPr>
        <a:solidFill>
          <a:schemeClr val="tx2"/>
        </a:solidFill>
      </dgm:spPr>
      <dgm:t>
        <a:bodyPr anchor="ctr"/>
        <a:lstStyle/>
        <a:p>
          <a:pPr algn="ctr">
            <a:buNone/>
          </a:pPr>
          <a:r>
            <a: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Azure Data Studio</a:t>
          </a:r>
          <a:endParaRPr lang="en-CA" sz="14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925F0555-7668-4C70-9BD1-F5B02F807521}" type="parTrans" cxnId="{0913BB5F-D067-4085-81A2-B20E81194676}">
      <dgm:prSet/>
      <dgm:spPr/>
      <dgm:t>
        <a:bodyPr/>
        <a:lstStyle/>
        <a:p>
          <a:endParaRPr lang="en-CA"/>
        </a:p>
      </dgm:t>
    </dgm:pt>
    <dgm:pt modelId="{60AA19FB-B00D-4E9A-94CC-3EF9795BF07B}" type="sibTrans" cxnId="{0913BB5F-D067-4085-81A2-B20E81194676}">
      <dgm:prSet/>
      <dgm:spPr/>
      <dgm:t>
        <a:bodyPr/>
        <a:lstStyle/>
        <a:p>
          <a:endParaRPr lang="en-CA"/>
        </a:p>
      </dgm:t>
    </dgm:pt>
    <dgm:pt modelId="{FD707D3F-C526-4156-9153-B9B52C5EDA43}">
      <dgm:prSet phldrT="[Text]"/>
      <dgm:spPr>
        <a:solidFill>
          <a:schemeClr val="tx2"/>
        </a:solidFill>
      </dgm:spPr>
      <dgm:t>
        <a:bodyPr anchor="ctr"/>
        <a:lstStyle/>
        <a:p>
          <a:pPr algn="ctr">
            <a:buNone/>
          </a:pPr>
          <a:r>
            <a:rPr lang="en-US" sz="14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Azure Data Studio</a:t>
          </a:r>
          <a:endParaRPr lang="en-CA" sz="14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980BA26-1B50-45ED-8CD9-48951C9F8873}" type="parTrans" cxnId="{953B547F-060F-4AE7-A911-2BA1CB65A80A}">
      <dgm:prSet/>
      <dgm:spPr/>
      <dgm:t>
        <a:bodyPr/>
        <a:lstStyle/>
        <a:p>
          <a:endParaRPr lang="en-CA"/>
        </a:p>
      </dgm:t>
    </dgm:pt>
    <dgm:pt modelId="{B6A59A60-3CDB-45E4-93FA-020E6979DBE7}" type="sibTrans" cxnId="{953B547F-060F-4AE7-A911-2BA1CB65A80A}">
      <dgm:prSet/>
      <dgm:spPr/>
      <dgm:t>
        <a:bodyPr/>
        <a:lstStyle/>
        <a:p>
          <a:endParaRPr lang="en-CA"/>
        </a:p>
      </dgm:t>
    </dgm:pt>
    <dgm:pt modelId="{53FC73CE-CC54-44F9-9BA1-9D75F4C2DD04}">
      <dgm:prSet phldrT="[Text]"/>
      <dgm:spPr>
        <a:solidFill>
          <a:schemeClr val="tx2"/>
        </a:solidFill>
      </dgm:spPr>
      <dgm:t>
        <a:bodyPr anchor="ctr"/>
        <a:lstStyle/>
        <a:p>
          <a:pPr algn="ctr">
            <a:buNone/>
          </a:pPr>
          <a:r>
            <a:rPr lang="en-US" sz="1400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rPr>
            <a:t>Tableau</a:t>
          </a:r>
          <a:endParaRPr lang="en-CA" sz="14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B8D15084-757B-493F-A383-4B191CA5662A}" type="parTrans" cxnId="{C60863CB-3810-4811-9DDD-33604ED42388}">
      <dgm:prSet/>
      <dgm:spPr/>
      <dgm:t>
        <a:bodyPr/>
        <a:lstStyle/>
        <a:p>
          <a:endParaRPr lang="en-CA"/>
        </a:p>
      </dgm:t>
    </dgm:pt>
    <dgm:pt modelId="{097D6253-A961-47B9-867E-CD6147B08D6B}" type="sibTrans" cxnId="{C60863CB-3810-4811-9DDD-33604ED42388}">
      <dgm:prSet/>
      <dgm:spPr/>
      <dgm:t>
        <a:bodyPr/>
        <a:lstStyle/>
        <a:p>
          <a:endParaRPr lang="en-CA"/>
        </a:p>
      </dgm:t>
    </dgm:pt>
    <dgm:pt modelId="{ED59BF9F-98FE-4C32-B53B-5D79D42EDCA0}">
      <dgm:prSet phldrT="[Text]"/>
      <dgm:spPr>
        <a:solidFill>
          <a:schemeClr val="accent1"/>
        </a:solidFill>
      </dgm:spPr>
      <dgm:t>
        <a:bodyPr anchor="ctr"/>
        <a:lstStyle/>
        <a:p>
          <a:pPr algn="ctr">
            <a:buNone/>
          </a:pPr>
          <a:r>
            <a:rPr lang="en-US" sz="1400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rPr>
            <a:t>Tableau</a:t>
          </a:r>
          <a:endParaRPr lang="en-CA" sz="14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4B9511BB-6D2D-46EF-A364-12D359E26B19}" type="parTrans" cxnId="{479744CE-98E2-4316-9942-EA13A413D293}">
      <dgm:prSet/>
      <dgm:spPr/>
      <dgm:t>
        <a:bodyPr/>
        <a:lstStyle/>
        <a:p>
          <a:endParaRPr lang="en-CA"/>
        </a:p>
      </dgm:t>
    </dgm:pt>
    <dgm:pt modelId="{1310C4C2-DA21-46A6-B0C4-84F97936CF02}" type="sibTrans" cxnId="{479744CE-98E2-4316-9942-EA13A413D293}">
      <dgm:prSet/>
      <dgm:spPr/>
      <dgm:t>
        <a:bodyPr/>
        <a:lstStyle/>
        <a:p>
          <a:endParaRPr lang="en-CA"/>
        </a:p>
      </dgm:t>
    </dgm:pt>
    <dgm:pt modelId="{A1FD6CC2-0384-4D2F-8ED9-2695834F4EA6}">
      <dgm:prSet phldrT="[Text]"/>
      <dgm:spPr>
        <a:solidFill>
          <a:schemeClr val="tx2"/>
        </a:solidFill>
      </dgm:spPr>
      <dgm:t>
        <a:bodyPr anchor="ctr"/>
        <a:lstStyle/>
        <a:p>
          <a:pPr algn="ctr">
            <a:buNone/>
          </a:pPr>
          <a:r>
            <a:rPr lang="en-US" sz="14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Tableau</a:t>
          </a:r>
          <a:endParaRPr lang="en-CA" sz="14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C18DE7C-C1F6-485C-8A76-5455AF08D8BE}" type="parTrans" cxnId="{726E6F27-47A4-4C8B-8AFF-6044A65E2475}">
      <dgm:prSet/>
      <dgm:spPr/>
      <dgm:t>
        <a:bodyPr/>
        <a:lstStyle/>
        <a:p>
          <a:endParaRPr lang="en-CA"/>
        </a:p>
      </dgm:t>
    </dgm:pt>
    <dgm:pt modelId="{A2F7F896-C299-44F0-95BC-75DDD9260544}" type="sibTrans" cxnId="{726E6F27-47A4-4C8B-8AFF-6044A65E2475}">
      <dgm:prSet/>
      <dgm:spPr/>
      <dgm:t>
        <a:bodyPr/>
        <a:lstStyle/>
        <a:p>
          <a:endParaRPr lang="en-CA"/>
        </a:p>
      </dgm:t>
    </dgm:pt>
    <dgm:pt modelId="{5C5BFF31-AA95-4F16-AB24-6CFC2356A227}" type="pres">
      <dgm:prSet presAssocID="{3C5B0BE0-A1CE-4781-BC7C-1C61E4085FC2}" presName="Name0" presStyleCnt="0">
        <dgm:presLayoutVars>
          <dgm:dir/>
          <dgm:resizeHandles val="exact"/>
        </dgm:presLayoutVars>
      </dgm:prSet>
      <dgm:spPr/>
    </dgm:pt>
    <dgm:pt modelId="{C443398E-B6A1-4C82-9388-66B77D696D80}" type="pres">
      <dgm:prSet presAssocID="{7057B04D-D3D5-48EC-B6C3-C712A04D50A1}" presName="node" presStyleLbl="node1" presStyleIdx="0" presStyleCnt="5" custScaleX="121367" custScaleY="145806">
        <dgm:presLayoutVars>
          <dgm:bulletEnabled val="1"/>
        </dgm:presLayoutVars>
      </dgm:prSet>
      <dgm:spPr/>
    </dgm:pt>
    <dgm:pt modelId="{F9E65330-51D1-4B97-A295-6685EF5002B5}" type="pres">
      <dgm:prSet presAssocID="{47E26F00-864B-4F90-B3BD-B272FA0CCD95}" presName="sibTrans" presStyleLbl="sibTrans2D1" presStyleIdx="0" presStyleCnt="4"/>
      <dgm:spPr/>
    </dgm:pt>
    <dgm:pt modelId="{4E998242-9F4A-4ABA-B22A-68FFB4D4646D}" type="pres">
      <dgm:prSet presAssocID="{47E26F00-864B-4F90-B3BD-B272FA0CCD95}" presName="connectorText" presStyleLbl="sibTrans2D1" presStyleIdx="0" presStyleCnt="4"/>
      <dgm:spPr/>
    </dgm:pt>
    <dgm:pt modelId="{AAD52396-AB92-4132-983B-36448CF56453}" type="pres">
      <dgm:prSet presAssocID="{63FB98C0-956F-41D2-B0F7-C9F0DD4740B5}" presName="node" presStyleLbl="node1" presStyleIdx="1" presStyleCnt="5" custScaleX="121367" custScaleY="145806">
        <dgm:presLayoutVars>
          <dgm:bulletEnabled val="1"/>
        </dgm:presLayoutVars>
      </dgm:prSet>
      <dgm:spPr/>
    </dgm:pt>
    <dgm:pt modelId="{325D98B5-33EF-4916-A4E4-1326A8E41339}" type="pres">
      <dgm:prSet presAssocID="{7E57953B-D7E0-4266-9D64-2D53006926A4}" presName="sibTrans" presStyleLbl="sibTrans2D1" presStyleIdx="1" presStyleCnt="4"/>
      <dgm:spPr/>
    </dgm:pt>
    <dgm:pt modelId="{86DC2D0F-74AB-4DFE-A0A1-47322B7D2A73}" type="pres">
      <dgm:prSet presAssocID="{7E57953B-D7E0-4266-9D64-2D53006926A4}" presName="connectorText" presStyleLbl="sibTrans2D1" presStyleIdx="1" presStyleCnt="4"/>
      <dgm:spPr/>
    </dgm:pt>
    <dgm:pt modelId="{AC42E568-42A9-4EC5-AEC2-97AAB0AA2A7F}" type="pres">
      <dgm:prSet presAssocID="{B54E2D1B-9357-4841-A0EE-3816358648E4}" presName="node" presStyleLbl="node1" presStyleIdx="2" presStyleCnt="5" custScaleX="121367" custScaleY="145806">
        <dgm:presLayoutVars>
          <dgm:bulletEnabled val="1"/>
        </dgm:presLayoutVars>
      </dgm:prSet>
      <dgm:spPr/>
    </dgm:pt>
    <dgm:pt modelId="{2C3B2539-72B5-4B47-8590-3A502ED3C299}" type="pres">
      <dgm:prSet presAssocID="{59F58F04-2362-45C4-9F9C-4969EDC05393}" presName="sibTrans" presStyleLbl="sibTrans2D1" presStyleIdx="2" presStyleCnt="4"/>
      <dgm:spPr/>
    </dgm:pt>
    <dgm:pt modelId="{D04E2A62-671A-4E59-AE58-AF4FAFAC8B4F}" type="pres">
      <dgm:prSet presAssocID="{59F58F04-2362-45C4-9F9C-4969EDC05393}" presName="connectorText" presStyleLbl="sibTrans2D1" presStyleIdx="2" presStyleCnt="4"/>
      <dgm:spPr/>
    </dgm:pt>
    <dgm:pt modelId="{2C78D213-1E4E-4E26-B6E2-95D7765910DD}" type="pres">
      <dgm:prSet presAssocID="{EBF72DF9-64F3-4DED-98A9-272B5FA0A68C}" presName="node" presStyleLbl="node1" presStyleIdx="3" presStyleCnt="5" custScaleX="121367" custScaleY="145806">
        <dgm:presLayoutVars>
          <dgm:bulletEnabled val="1"/>
        </dgm:presLayoutVars>
      </dgm:prSet>
      <dgm:spPr/>
    </dgm:pt>
    <dgm:pt modelId="{EB729101-D245-4E20-8C28-CBA15D2CAF61}" type="pres">
      <dgm:prSet presAssocID="{1E9228A1-D7CF-4DD9-8781-80A91915DEBB}" presName="sibTrans" presStyleLbl="sibTrans2D1" presStyleIdx="3" presStyleCnt="4"/>
      <dgm:spPr/>
    </dgm:pt>
    <dgm:pt modelId="{BCE91999-8C1B-4F85-B05C-ABC38026422C}" type="pres">
      <dgm:prSet presAssocID="{1E9228A1-D7CF-4DD9-8781-80A91915DEBB}" presName="connectorText" presStyleLbl="sibTrans2D1" presStyleIdx="3" presStyleCnt="4"/>
      <dgm:spPr/>
    </dgm:pt>
    <dgm:pt modelId="{9AFA0E9D-3DA4-496A-8002-FC64A9E89E3C}" type="pres">
      <dgm:prSet presAssocID="{5CE4C80A-09CE-43AF-A878-AE2D50D33639}" presName="node" presStyleLbl="node1" presStyleIdx="4" presStyleCnt="5" custScaleX="121367" custScaleY="145806">
        <dgm:presLayoutVars>
          <dgm:bulletEnabled val="1"/>
        </dgm:presLayoutVars>
      </dgm:prSet>
      <dgm:spPr/>
    </dgm:pt>
  </dgm:ptLst>
  <dgm:cxnLst>
    <dgm:cxn modelId="{FC0B4604-1D16-484F-B743-CC4DEDA1EF50}" type="presOf" srcId="{7E57953B-D7E0-4266-9D64-2D53006926A4}" destId="{325D98B5-33EF-4916-A4E4-1326A8E41339}" srcOrd="0" destOrd="0" presId="urn:microsoft.com/office/officeart/2005/8/layout/process1"/>
    <dgm:cxn modelId="{E132EA17-BE37-4182-B1A3-B4FA20CD5759}" type="presOf" srcId="{1E9228A1-D7CF-4DD9-8781-80A91915DEBB}" destId="{BCE91999-8C1B-4F85-B05C-ABC38026422C}" srcOrd="1" destOrd="0" presId="urn:microsoft.com/office/officeart/2005/8/layout/process1"/>
    <dgm:cxn modelId="{2013471B-AEC5-4228-A417-5C450E8D7EED}" type="presOf" srcId="{7057B04D-D3D5-48EC-B6C3-C712A04D50A1}" destId="{C443398E-B6A1-4C82-9388-66B77D696D80}" srcOrd="0" destOrd="0" presId="urn:microsoft.com/office/officeart/2005/8/layout/process1"/>
    <dgm:cxn modelId="{63B94F1F-EB94-4EF5-9136-3B9ECFF0CDE7}" type="presOf" srcId="{A1FD6CC2-0384-4D2F-8ED9-2695834F4EA6}" destId="{AAD52396-AB92-4132-983B-36448CF56453}" srcOrd="0" destOrd="1" presId="urn:microsoft.com/office/officeart/2005/8/layout/process1"/>
    <dgm:cxn modelId="{94ACD11F-B44E-4AE2-93FF-B12943067F02}" srcId="{3C5B0BE0-A1CE-4781-BC7C-1C61E4085FC2}" destId="{EBF72DF9-64F3-4DED-98A9-272B5FA0A68C}" srcOrd="3" destOrd="0" parTransId="{DEAA55B2-53F9-4033-836E-48B69F1E7A92}" sibTransId="{1E9228A1-D7CF-4DD9-8781-80A91915DEBB}"/>
    <dgm:cxn modelId="{726E6F27-47A4-4C8B-8AFF-6044A65E2475}" srcId="{63FB98C0-956F-41D2-B0F7-C9F0DD4740B5}" destId="{A1FD6CC2-0384-4D2F-8ED9-2695834F4EA6}" srcOrd="0" destOrd="0" parTransId="{AC18DE7C-C1F6-485C-8A76-5455AF08D8BE}" sibTransId="{A2F7F896-C299-44F0-95BC-75DDD9260544}"/>
    <dgm:cxn modelId="{0338693D-094F-4907-97F2-96D3267BD219}" type="presOf" srcId="{B54E2D1B-9357-4841-A0EE-3816358648E4}" destId="{AC42E568-42A9-4EC5-AEC2-97AAB0AA2A7F}" srcOrd="0" destOrd="0" presId="urn:microsoft.com/office/officeart/2005/8/layout/process1"/>
    <dgm:cxn modelId="{0913BB5F-D067-4085-81A2-B20E81194676}" srcId="{7057B04D-D3D5-48EC-B6C3-C712A04D50A1}" destId="{B2DD7911-EFA0-46D0-B894-C78FB9205B8A}" srcOrd="0" destOrd="0" parTransId="{925F0555-7668-4C70-9BD1-F5B02F807521}" sibTransId="{60AA19FB-B00D-4E9A-94CC-3EF9795BF07B}"/>
    <dgm:cxn modelId="{D5F7E847-5B44-4097-B3FF-BF541087CBA0}" type="presOf" srcId="{EBF72DF9-64F3-4DED-98A9-272B5FA0A68C}" destId="{2C78D213-1E4E-4E26-B6E2-95D7765910DD}" srcOrd="0" destOrd="0" presId="urn:microsoft.com/office/officeart/2005/8/layout/process1"/>
    <dgm:cxn modelId="{ECF05669-CDC7-4212-9693-051785FB8919}" type="presOf" srcId="{63FB98C0-956F-41D2-B0F7-C9F0DD4740B5}" destId="{AAD52396-AB92-4132-983B-36448CF56453}" srcOrd="0" destOrd="0" presId="urn:microsoft.com/office/officeart/2005/8/layout/process1"/>
    <dgm:cxn modelId="{AF4FB753-E132-4A02-8CA3-05E5F0D3BD25}" type="presOf" srcId="{FD707D3F-C526-4156-9153-B9B52C5EDA43}" destId="{AC42E568-42A9-4EC5-AEC2-97AAB0AA2A7F}" srcOrd="0" destOrd="1" presId="urn:microsoft.com/office/officeart/2005/8/layout/process1"/>
    <dgm:cxn modelId="{886C9957-4683-43A5-B56E-80C6BE3F0E97}" type="presOf" srcId="{59F58F04-2362-45C4-9F9C-4969EDC05393}" destId="{2C3B2539-72B5-4B47-8590-3A502ED3C299}" srcOrd="0" destOrd="0" presId="urn:microsoft.com/office/officeart/2005/8/layout/process1"/>
    <dgm:cxn modelId="{0C279D58-CBDD-43CA-872B-6D94026FFBAA}" type="presOf" srcId="{53FC73CE-CC54-44F9-9BA1-9D75F4C2DD04}" destId="{2C78D213-1E4E-4E26-B6E2-95D7765910DD}" srcOrd="0" destOrd="1" presId="urn:microsoft.com/office/officeart/2005/8/layout/process1"/>
    <dgm:cxn modelId="{0F110B7A-6178-44C4-BCA7-0311B621CFC9}" type="presOf" srcId="{7E57953B-D7E0-4266-9D64-2D53006926A4}" destId="{86DC2D0F-74AB-4DFE-A0A1-47322B7D2A73}" srcOrd="1" destOrd="0" presId="urn:microsoft.com/office/officeart/2005/8/layout/process1"/>
    <dgm:cxn modelId="{953B547F-060F-4AE7-A911-2BA1CB65A80A}" srcId="{B54E2D1B-9357-4841-A0EE-3816358648E4}" destId="{FD707D3F-C526-4156-9153-B9B52C5EDA43}" srcOrd="0" destOrd="0" parTransId="{0980BA26-1B50-45ED-8CD9-48951C9F8873}" sibTransId="{B6A59A60-3CDB-45E4-93FA-020E6979DBE7}"/>
    <dgm:cxn modelId="{59C78A92-E7D7-453C-81A6-8753C079AA0E}" type="presOf" srcId="{47E26F00-864B-4F90-B3BD-B272FA0CCD95}" destId="{4E998242-9F4A-4ABA-B22A-68FFB4D4646D}" srcOrd="1" destOrd="0" presId="urn:microsoft.com/office/officeart/2005/8/layout/process1"/>
    <dgm:cxn modelId="{39E9F396-42C0-4DFC-9F78-4DF2304EA998}" type="presOf" srcId="{3C5B0BE0-A1CE-4781-BC7C-1C61E4085FC2}" destId="{5C5BFF31-AA95-4F16-AB24-6CFC2356A227}" srcOrd="0" destOrd="0" presId="urn:microsoft.com/office/officeart/2005/8/layout/process1"/>
    <dgm:cxn modelId="{20D72A9A-AAF5-40CB-9F8B-458BCC901C1D}" srcId="{3C5B0BE0-A1CE-4781-BC7C-1C61E4085FC2}" destId="{B54E2D1B-9357-4841-A0EE-3816358648E4}" srcOrd="2" destOrd="0" parTransId="{55D57EEA-B1EC-4084-9EB6-78C1C2EC79B4}" sibTransId="{59F58F04-2362-45C4-9F9C-4969EDC05393}"/>
    <dgm:cxn modelId="{342D629F-9E24-4285-B707-E5B9F1A74B54}" type="presOf" srcId="{1E9228A1-D7CF-4DD9-8781-80A91915DEBB}" destId="{EB729101-D245-4E20-8C28-CBA15D2CAF61}" srcOrd="0" destOrd="0" presId="urn:microsoft.com/office/officeart/2005/8/layout/process1"/>
    <dgm:cxn modelId="{79CFFBA3-CCCD-4539-B163-818C27FA36C8}" type="presOf" srcId="{5CE4C80A-09CE-43AF-A878-AE2D50D33639}" destId="{9AFA0E9D-3DA4-496A-8002-FC64A9E89E3C}" srcOrd="0" destOrd="0" presId="urn:microsoft.com/office/officeart/2005/8/layout/process1"/>
    <dgm:cxn modelId="{95FD7EB2-43FA-4363-B5D3-DAC7550A2528}" type="presOf" srcId="{B2DD7911-EFA0-46D0-B894-C78FB9205B8A}" destId="{C443398E-B6A1-4C82-9388-66B77D696D80}" srcOrd="0" destOrd="1" presId="urn:microsoft.com/office/officeart/2005/8/layout/process1"/>
    <dgm:cxn modelId="{7628FABB-09CB-4C0D-99E0-E17FDC6A3DA7}" srcId="{3C5B0BE0-A1CE-4781-BC7C-1C61E4085FC2}" destId="{7057B04D-D3D5-48EC-B6C3-C712A04D50A1}" srcOrd="0" destOrd="0" parTransId="{75F9EB31-D258-40F6-BDCE-4A3C003A0FC5}" sibTransId="{47E26F00-864B-4F90-B3BD-B272FA0CCD95}"/>
    <dgm:cxn modelId="{86E5E1C6-E8D4-408E-9324-3F5C8A18AD98}" type="presOf" srcId="{59F58F04-2362-45C4-9F9C-4969EDC05393}" destId="{D04E2A62-671A-4E59-AE58-AF4FAFAC8B4F}" srcOrd="1" destOrd="0" presId="urn:microsoft.com/office/officeart/2005/8/layout/process1"/>
    <dgm:cxn modelId="{C60863CB-3810-4811-9DDD-33604ED42388}" srcId="{EBF72DF9-64F3-4DED-98A9-272B5FA0A68C}" destId="{53FC73CE-CC54-44F9-9BA1-9D75F4C2DD04}" srcOrd="0" destOrd="0" parTransId="{B8D15084-757B-493F-A383-4B191CA5662A}" sibTransId="{097D6253-A961-47B9-867E-CD6147B08D6B}"/>
    <dgm:cxn modelId="{479744CE-98E2-4316-9942-EA13A413D293}" srcId="{5CE4C80A-09CE-43AF-A878-AE2D50D33639}" destId="{ED59BF9F-98FE-4C32-B53B-5D79D42EDCA0}" srcOrd="0" destOrd="0" parTransId="{4B9511BB-6D2D-46EF-A364-12D359E26B19}" sibTransId="{1310C4C2-DA21-46A6-B0C4-84F97936CF02}"/>
    <dgm:cxn modelId="{D34418CF-0005-46EE-8B19-4758F809901C}" srcId="{3C5B0BE0-A1CE-4781-BC7C-1C61E4085FC2}" destId="{63FB98C0-956F-41D2-B0F7-C9F0DD4740B5}" srcOrd="1" destOrd="0" parTransId="{9E90A63A-21B9-41EE-8E57-A6AC1773AAD4}" sibTransId="{7E57953B-D7E0-4266-9D64-2D53006926A4}"/>
    <dgm:cxn modelId="{9A9845DA-49D4-40CB-881E-BB91681E9091}" type="presOf" srcId="{ED59BF9F-98FE-4C32-B53B-5D79D42EDCA0}" destId="{9AFA0E9D-3DA4-496A-8002-FC64A9E89E3C}" srcOrd="0" destOrd="1" presId="urn:microsoft.com/office/officeart/2005/8/layout/process1"/>
    <dgm:cxn modelId="{FB0C56EF-EFDB-4E76-AF7A-8F5753903E92}" srcId="{3C5B0BE0-A1CE-4781-BC7C-1C61E4085FC2}" destId="{5CE4C80A-09CE-43AF-A878-AE2D50D33639}" srcOrd="4" destOrd="0" parTransId="{05B50DCD-9CC8-4626-9F45-21EC1DC83FD7}" sibTransId="{C030711B-5D1E-48F8-A42F-0311D71E42F1}"/>
    <dgm:cxn modelId="{015C57FA-CFB1-4108-866D-6B928D654E53}" type="presOf" srcId="{47E26F00-864B-4F90-B3BD-B272FA0CCD95}" destId="{F9E65330-51D1-4B97-A295-6685EF5002B5}" srcOrd="0" destOrd="0" presId="urn:microsoft.com/office/officeart/2005/8/layout/process1"/>
    <dgm:cxn modelId="{4B4AC063-4C12-4BBB-85B8-417DB09F4D3F}" type="presParOf" srcId="{5C5BFF31-AA95-4F16-AB24-6CFC2356A227}" destId="{C443398E-B6A1-4C82-9388-66B77D696D80}" srcOrd="0" destOrd="0" presId="urn:microsoft.com/office/officeart/2005/8/layout/process1"/>
    <dgm:cxn modelId="{386E3FD1-91F0-415E-BE39-0A463B6DCB5D}" type="presParOf" srcId="{5C5BFF31-AA95-4F16-AB24-6CFC2356A227}" destId="{F9E65330-51D1-4B97-A295-6685EF5002B5}" srcOrd="1" destOrd="0" presId="urn:microsoft.com/office/officeart/2005/8/layout/process1"/>
    <dgm:cxn modelId="{06D34A6A-20BE-49D4-BF52-D9FD2EACA00E}" type="presParOf" srcId="{F9E65330-51D1-4B97-A295-6685EF5002B5}" destId="{4E998242-9F4A-4ABA-B22A-68FFB4D4646D}" srcOrd="0" destOrd="0" presId="urn:microsoft.com/office/officeart/2005/8/layout/process1"/>
    <dgm:cxn modelId="{C60BC525-473B-44E2-BDF9-846EEAA0D638}" type="presParOf" srcId="{5C5BFF31-AA95-4F16-AB24-6CFC2356A227}" destId="{AAD52396-AB92-4132-983B-36448CF56453}" srcOrd="2" destOrd="0" presId="urn:microsoft.com/office/officeart/2005/8/layout/process1"/>
    <dgm:cxn modelId="{C863C7A3-7C51-4F25-9C91-3C877B81E56C}" type="presParOf" srcId="{5C5BFF31-AA95-4F16-AB24-6CFC2356A227}" destId="{325D98B5-33EF-4916-A4E4-1326A8E41339}" srcOrd="3" destOrd="0" presId="urn:microsoft.com/office/officeart/2005/8/layout/process1"/>
    <dgm:cxn modelId="{94FC7A7C-BE96-4AFE-AD61-BBCB6708E85F}" type="presParOf" srcId="{325D98B5-33EF-4916-A4E4-1326A8E41339}" destId="{86DC2D0F-74AB-4DFE-A0A1-47322B7D2A73}" srcOrd="0" destOrd="0" presId="urn:microsoft.com/office/officeart/2005/8/layout/process1"/>
    <dgm:cxn modelId="{1D991DD2-698B-4FAA-9B82-22AD31E6EF17}" type="presParOf" srcId="{5C5BFF31-AA95-4F16-AB24-6CFC2356A227}" destId="{AC42E568-42A9-4EC5-AEC2-97AAB0AA2A7F}" srcOrd="4" destOrd="0" presId="urn:microsoft.com/office/officeart/2005/8/layout/process1"/>
    <dgm:cxn modelId="{C135495A-481F-4931-86C1-6390FD5A0827}" type="presParOf" srcId="{5C5BFF31-AA95-4F16-AB24-6CFC2356A227}" destId="{2C3B2539-72B5-4B47-8590-3A502ED3C299}" srcOrd="5" destOrd="0" presId="urn:microsoft.com/office/officeart/2005/8/layout/process1"/>
    <dgm:cxn modelId="{8B2A5CBC-52F4-4436-8EFA-BC24471F81BE}" type="presParOf" srcId="{2C3B2539-72B5-4B47-8590-3A502ED3C299}" destId="{D04E2A62-671A-4E59-AE58-AF4FAFAC8B4F}" srcOrd="0" destOrd="0" presId="urn:microsoft.com/office/officeart/2005/8/layout/process1"/>
    <dgm:cxn modelId="{A2FBEED7-4060-4C22-B6C3-F9AC4428881A}" type="presParOf" srcId="{5C5BFF31-AA95-4F16-AB24-6CFC2356A227}" destId="{2C78D213-1E4E-4E26-B6E2-95D7765910DD}" srcOrd="6" destOrd="0" presId="urn:microsoft.com/office/officeart/2005/8/layout/process1"/>
    <dgm:cxn modelId="{7C82DBEB-0781-49F7-9EFC-5A328BB024B9}" type="presParOf" srcId="{5C5BFF31-AA95-4F16-AB24-6CFC2356A227}" destId="{EB729101-D245-4E20-8C28-CBA15D2CAF61}" srcOrd="7" destOrd="0" presId="urn:microsoft.com/office/officeart/2005/8/layout/process1"/>
    <dgm:cxn modelId="{221891A2-1A3E-4231-BBC2-68AB93E48A37}" type="presParOf" srcId="{EB729101-D245-4E20-8C28-CBA15D2CAF61}" destId="{BCE91999-8C1B-4F85-B05C-ABC38026422C}" srcOrd="0" destOrd="0" presId="urn:microsoft.com/office/officeart/2005/8/layout/process1"/>
    <dgm:cxn modelId="{BC8D0515-2306-491A-A873-EB5F44B6195D}" type="presParOf" srcId="{5C5BFF31-AA95-4F16-AB24-6CFC2356A227}" destId="{9AFA0E9D-3DA4-496A-8002-FC64A9E89E3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43398E-B6A1-4C82-9388-66B77D696D80}">
      <dsp:nvSpPr>
        <dsp:cNvPr id="0" name=""/>
        <dsp:cNvSpPr/>
      </dsp:nvSpPr>
      <dsp:spPr>
        <a:xfrm>
          <a:off x="1529" y="1657264"/>
          <a:ext cx="1799999" cy="1844845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Pull</a:t>
          </a:r>
          <a:br>
            <a:rPr lang="en-US" sz="1600" b="0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</a:br>
          <a:r>
            <a:rPr lang="en-US" sz="1600" b="0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Historical   Prices into Tableau</a:t>
          </a:r>
          <a:endParaRPr lang="en-CA" sz="1600" b="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Azure Data Studio</a:t>
          </a:r>
          <a:endParaRPr lang="en-CA" sz="14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4249" y="1709984"/>
        <a:ext cx="1694559" cy="1739405"/>
      </dsp:txXfrm>
    </dsp:sp>
    <dsp:sp modelId="{F9E65330-51D1-4B97-A295-6685EF5002B5}">
      <dsp:nvSpPr>
        <dsp:cNvPr id="0" name=""/>
        <dsp:cNvSpPr/>
      </dsp:nvSpPr>
      <dsp:spPr>
        <a:xfrm>
          <a:off x="1949839" y="2395782"/>
          <a:ext cx="314418" cy="3678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600" kern="1200"/>
        </a:p>
      </dsp:txBody>
      <dsp:txXfrm>
        <a:off x="1949839" y="2469344"/>
        <a:ext cx="220093" cy="220685"/>
      </dsp:txXfrm>
    </dsp:sp>
    <dsp:sp modelId="{AAD52396-AB92-4132-983B-36448CF56453}">
      <dsp:nvSpPr>
        <dsp:cNvPr id="0" name=""/>
        <dsp:cNvSpPr/>
      </dsp:nvSpPr>
      <dsp:spPr>
        <a:xfrm>
          <a:off x="2394770" y="1657264"/>
          <a:ext cx="1799999" cy="1844845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Create Visuals for </a:t>
          </a:r>
          <a:r>
            <a:rPr lang="en-US" sz="1600" kern="12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H</a:t>
          </a:r>
          <a:r>
            <a:rPr lang="en-US" sz="1600" b="0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istorical Prices</a:t>
          </a:r>
          <a:endParaRPr lang="en-CA" sz="16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b="0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Tableau</a:t>
          </a:r>
          <a:endParaRPr lang="en-CA" sz="14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447490" y="1709984"/>
        <a:ext cx="1694559" cy="1739405"/>
      </dsp:txXfrm>
    </dsp:sp>
    <dsp:sp modelId="{325D98B5-33EF-4916-A4E4-1326A8E41339}">
      <dsp:nvSpPr>
        <dsp:cNvPr id="0" name=""/>
        <dsp:cNvSpPr/>
      </dsp:nvSpPr>
      <dsp:spPr>
        <a:xfrm>
          <a:off x="4343081" y="2395782"/>
          <a:ext cx="314418" cy="3678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600" kern="1200"/>
        </a:p>
      </dsp:txBody>
      <dsp:txXfrm>
        <a:off x="4343081" y="2469344"/>
        <a:ext cx="220093" cy="220685"/>
      </dsp:txXfrm>
    </dsp:sp>
    <dsp:sp modelId="{AC42E568-42A9-4EC5-AEC2-97AAB0AA2A7F}">
      <dsp:nvSpPr>
        <dsp:cNvPr id="0" name=""/>
        <dsp:cNvSpPr/>
      </dsp:nvSpPr>
      <dsp:spPr>
        <a:xfrm>
          <a:off x="4788012" y="1657264"/>
          <a:ext cx="1799999" cy="1844845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Pull Intraday Prices into Tableau</a:t>
          </a:r>
          <a:endParaRPr lang="en-CA" sz="16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b="0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Azure Data Studio</a:t>
          </a:r>
          <a:endParaRPr lang="en-CA" sz="14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840732" y="1709984"/>
        <a:ext cx="1694559" cy="1739405"/>
      </dsp:txXfrm>
    </dsp:sp>
    <dsp:sp modelId="{2C3B2539-72B5-4B47-8590-3A502ED3C299}">
      <dsp:nvSpPr>
        <dsp:cNvPr id="0" name=""/>
        <dsp:cNvSpPr/>
      </dsp:nvSpPr>
      <dsp:spPr>
        <a:xfrm>
          <a:off x="6736322" y="2395782"/>
          <a:ext cx="314418" cy="3678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600" kern="1200"/>
        </a:p>
      </dsp:txBody>
      <dsp:txXfrm>
        <a:off x="6736322" y="2469344"/>
        <a:ext cx="220093" cy="220685"/>
      </dsp:txXfrm>
    </dsp:sp>
    <dsp:sp modelId="{2C78D213-1E4E-4E26-B6E2-95D7765910DD}">
      <dsp:nvSpPr>
        <dsp:cNvPr id="0" name=""/>
        <dsp:cNvSpPr/>
      </dsp:nvSpPr>
      <dsp:spPr>
        <a:xfrm>
          <a:off x="7181254" y="1657264"/>
          <a:ext cx="1799999" cy="1844845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Create Visuals for </a:t>
          </a:r>
          <a:r>
            <a:rPr lang="en-US" sz="1600" kern="12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Intraday</a:t>
          </a:r>
          <a:r>
            <a:rPr lang="en-US" sz="1600" b="0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 Prices</a:t>
          </a:r>
          <a:endParaRPr lang="en-CA" sz="16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b="0" i="0" u="none" strike="noStrike" kern="1200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rPr>
            <a:t>Tableau</a:t>
          </a:r>
          <a:endParaRPr lang="en-CA" sz="14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7233974" y="1709984"/>
        <a:ext cx="1694559" cy="1739405"/>
      </dsp:txXfrm>
    </dsp:sp>
    <dsp:sp modelId="{EB729101-D245-4E20-8C28-CBA15D2CAF61}">
      <dsp:nvSpPr>
        <dsp:cNvPr id="0" name=""/>
        <dsp:cNvSpPr/>
      </dsp:nvSpPr>
      <dsp:spPr>
        <a:xfrm>
          <a:off x="9129564" y="2395782"/>
          <a:ext cx="314418" cy="3678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600" kern="1200"/>
        </a:p>
      </dsp:txBody>
      <dsp:txXfrm>
        <a:off x="9129564" y="2469344"/>
        <a:ext cx="220093" cy="220685"/>
      </dsp:txXfrm>
    </dsp:sp>
    <dsp:sp modelId="{9AFA0E9D-3DA4-496A-8002-FC64A9E89E3C}">
      <dsp:nvSpPr>
        <dsp:cNvPr id="0" name=""/>
        <dsp:cNvSpPr/>
      </dsp:nvSpPr>
      <dsp:spPr>
        <a:xfrm>
          <a:off x="9574496" y="1657264"/>
          <a:ext cx="1799999" cy="1844845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Create Trading Dashboard</a:t>
          </a:r>
          <a:endParaRPr lang="en-CA" sz="16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b="0" i="0" u="none" strike="noStrike" kern="1200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rPr>
            <a:t>Tableau</a:t>
          </a:r>
          <a:endParaRPr lang="en-CA" sz="14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9627216" y="1709984"/>
        <a:ext cx="1694559" cy="17394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43398E-B6A1-4C82-9388-66B77D696D80}">
      <dsp:nvSpPr>
        <dsp:cNvPr id="0" name=""/>
        <dsp:cNvSpPr/>
      </dsp:nvSpPr>
      <dsp:spPr>
        <a:xfrm>
          <a:off x="1529" y="1657264"/>
          <a:ext cx="1799999" cy="1844845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Pull</a:t>
          </a:r>
          <a:br>
            <a:rPr lang="en-US" sz="1600" b="1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</a:br>
          <a:r>
            <a:rPr lang="en-US" sz="1600" b="1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Historical Prices into Tableau</a:t>
          </a:r>
          <a:endParaRPr lang="en-CA" sz="1600" b="1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Azure Data Studio</a:t>
          </a:r>
          <a:endParaRPr lang="en-CA" sz="14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4249" y="1709984"/>
        <a:ext cx="1694559" cy="1739405"/>
      </dsp:txXfrm>
    </dsp:sp>
    <dsp:sp modelId="{F9E65330-51D1-4B97-A295-6685EF5002B5}">
      <dsp:nvSpPr>
        <dsp:cNvPr id="0" name=""/>
        <dsp:cNvSpPr/>
      </dsp:nvSpPr>
      <dsp:spPr>
        <a:xfrm>
          <a:off x="1949839" y="2395782"/>
          <a:ext cx="314418" cy="3678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600" kern="1200"/>
        </a:p>
      </dsp:txBody>
      <dsp:txXfrm>
        <a:off x="1949839" y="2469344"/>
        <a:ext cx="220093" cy="220685"/>
      </dsp:txXfrm>
    </dsp:sp>
    <dsp:sp modelId="{AAD52396-AB92-4132-983B-36448CF56453}">
      <dsp:nvSpPr>
        <dsp:cNvPr id="0" name=""/>
        <dsp:cNvSpPr/>
      </dsp:nvSpPr>
      <dsp:spPr>
        <a:xfrm>
          <a:off x="2394770" y="1657264"/>
          <a:ext cx="1799999" cy="1844845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Create Visuals for </a:t>
          </a:r>
          <a:r>
            <a:rPr lang="en-US" sz="1600" kern="12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H</a:t>
          </a:r>
          <a:r>
            <a:rPr lang="en-US" sz="1600" b="0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istorical Prices</a:t>
          </a:r>
          <a:endParaRPr lang="en-CA" sz="16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b="0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Tableau</a:t>
          </a:r>
          <a:endParaRPr lang="en-CA" sz="14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447490" y="1709984"/>
        <a:ext cx="1694559" cy="1739405"/>
      </dsp:txXfrm>
    </dsp:sp>
    <dsp:sp modelId="{325D98B5-33EF-4916-A4E4-1326A8E41339}">
      <dsp:nvSpPr>
        <dsp:cNvPr id="0" name=""/>
        <dsp:cNvSpPr/>
      </dsp:nvSpPr>
      <dsp:spPr>
        <a:xfrm>
          <a:off x="4343081" y="2395782"/>
          <a:ext cx="314418" cy="3678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600" kern="1200"/>
        </a:p>
      </dsp:txBody>
      <dsp:txXfrm>
        <a:off x="4343081" y="2469344"/>
        <a:ext cx="220093" cy="220685"/>
      </dsp:txXfrm>
    </dsp:sp>
    <dsp:sp modelId="{AC42E568-42A9-4EC5-AEC2-97AAB0AA2A7F}">
      <dsp:nvSpPr>
        <dsp:cNvPr id="0" name=""/>
        <dsp:cNvSpPr/>
      </dsp:nvSpPr>
      <dsp:spPr>
        <a:xfrm>
          <a:off x="4788012" y="1657264"/>
          <a:ext cx="1799999" cy="1844845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Pull Intraday Prices into Tableau</a:t>
          </a:r>
          <a:endParaRPr lang="en-CA" sz="16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b="0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Azure Data Studio</a:t>
          </a:r>
          <a:endParaRPr lang="en-CA" sz="14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840732" y="1709984"/>
        <a:ext cx="1694559" cy="1739405"/>
      </dsp:txXfrm>
    </dsp:sp>
    <dsp:sp modelId="{2C3B2539-72B5-4B47-8590-3A502ED3C299}">
      <dsp:nvSpPr>
        <dsp:cNvPr id="0" name=""/>
        <dsp:cNvSpPr/>
      </dsp:nvSpPr>
      <dsp:spPr>
        <a:xfrm>
          <a:off x="6736322" y="2395782"/>
          <a:ext cx="314418" cy="3678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600" kern="1200"/>
        </a:p>
      </dsp:txBody>
      <dsp:txXfrm>
        <a:off x="6736322" y="2469344"/>
        <a:ext cx="220093" cy="220685"/>
      </dsp:txXfrm>
    </dsp:sp>
    <dsp:sp modelId="{2C78D213-1E4E-4E26-B6E2-95D7765910DD}">
      <dsp:nvSpPr>
        <dsp:cNvPr id="0" name=""/>
        <dsp:cNvSpPr/>
      </dsp:nvSpPr>
      <dsp:spPr>
        <a:xfrm>
          <a:off x="7181254" y="1657264"/>
          <a:ext cx="1799999" cy="1844845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Create Visuals for </a:t>
          </a:r>
          <a:r>
            <a:rPr lang="en-US" sz="1600" kern="12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Intraday</a:t>
          </a:r>
          <a:r>
            <a:rPr lang="en-US" sz="1600" b="0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 Prices</a:t>
          </a:r>
          <a:endParaRPr lang="en-CA" sz="16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b="0" i="0" u="none" strike="noStrike" kern="1200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rPr>
            <a:t>Tableau</a:t>
          </a:r>
          <a:endParaRPr lang="en-CA" sz="14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7233974" y="1709984"/>
        <a:ext cx="1694559" cy="1739405"/>
      </dsp:txXfrm>
    </dsp:sp>
    <dsp:sp modelId="{EB729101-D245-4E20-8C28-CBA15D2CAF61}">
      <dsp:nvSpPr>
        <dsp:cNvPr id="0" name=""/>
        <dsp:cNvSpPr/>
      </dsp:nvSpPr>
      <dsp:spPr>
        <a:xfrm>
          <a:off x="9129564" y="2395782"/>
          <a:ext cx="314418" cy="3678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600" kern="1200"/>
        </a:p>
      </dsp:txBody>
      <dsp:txXfrm>
        <a:off x="9129564" y="2469344"/>
        <a:ext cx="220093" cy="220685"/>
      </dsp:txXfrm>
    </dsp:sp>
    <dsp:sp modelId="{9AFA0E9D-3DA4-496A-8002-FC64A9E89E3C}">
      <dsp:nvSpPr>
        <dsp:cNvPr id="0" name=""/>
        <dsp:cNvSpPr/>
      </dsp:nvSpPr>
      <dsp:spPr>
        <a:xfrm>
          <a:off x="9574496" y="1657264"/>
          <a:ext cx="1799999" cy="1844845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Create Trading Dashboard</a:t>
          </a:r>
          <a:endParaRPr lang="en-CA" sz="16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b="0" i="0" u="none" strike="noStrike" kern="1200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rPr>
            <a:t>Tableau</a:t>
          </a:r>
          <a:endParaRPr lang="en-CA" sz="14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9627216" y="1709984"/>
        <a:ext cx="1694559" cy="17394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43398E-B6A1-4C82-9388-66B77D696D80}">
      <dsp:nvSpPr>
        <dsp:cNvPr id="0" name=""/>
        <dsp:cNvSpPr/>
      </dsp:nvSpPr>
      <dsp:spPr>
        <a:xfrm>
          <a:off x="1529" y="1657264"/>
          <a:ext cx="1799999" cy="1844845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Pull</a:t>
          </a:r>
          <a:br>
            <a:rPr lang="en-US" sz="1600" b="0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</a:br>
          <a:r>
            <a:rPr lang="en-US" sz="1600" b="0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Historical   Prices into Tableau</a:t>
          </a:r>
          <a:endParaRPr lang="en-CA" sz="16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Azure Data Studio</a:t>
          </a:r>
          <a:endParaRPr lang="en-CA" sz="14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4249" y="1709984"/>
        <a:ext cx="1694559" cy="1739405"/>
      </dsp:txXfrm>
    </dsp:sp>
    <dsp:sp modelId="{F9E65330-51D1-4B97-A295-6685EF5002B5}">
      <dsp:nvSpPr>
        <dsp:cNvPr id="0" name=""/>
        <dsp:cNvSpPr/>
      </dsp:nvSpPr>
      <dsp:spPr>
        <a:xfrm>
          <a:off x="1949839" y="2395782"/>
          <a:ext cx="314418" cy="3678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600" kern="1200"/>
        </a:p>
      </dsp:txBody>
      <dsp:txXfrm>
        <a:off x="1949839" y="2469344"/>
        <a:ext cx="220093" cy="220685"/>
      </dsp:txXfrm>
    </dsp:sp>
    <dsp:sp modelId="{AAD52396-AB92-4132-983B-36448CF56453}">
      <dsp:nvSpPr>
        <dsp:cNvPr id="0" name=""/>
        <dsp:cNvSpPr/>
      </dsp:nvSpPr>
      <dsp:spPr>
        <a:xfrm>
          <a:off x="2394770" y="1657264"/>
          <a:ext cx="1799999" cy="1844845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Create Visuals for </a:t>
          </a:r>
          <a:r>
            <a:rPr lang="en-US" sz="1600" b="1" kern="12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H</a:t>
          </a:r>
          <a:r>
            <a:rPr lang="en-US" sz="1600" b="1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istorical Prices</a:t>
          </a:r>
          <a:endParaRPr lang="en-CA" sz="1600" b="1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b="0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Tableau</a:t>
          </a:r>
          <a:endParaRPr lang="en-CA" sz="14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447490" y="1709984"/>
        <a:ext cx="1694559" cy="1739405"/>
      </dsp:txXfrm>
    </dsp:sp>
    <dsp:sp modelId="{325D98B5-33EF-4916-A4E4-1326A8E41339}">
      <dsp:nvSpPr>
        <dsp:cNvPr id="0" name=""/>
        <dsp:cNvSpPr/>
      </dsp:nvSpPr>
      <dsp:spPr>
        <a:xfrm>
          <a:off x="4343081" y="2395782"/>
          <a:ext cx="314418" cy="3678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600" kern="1200"/>
        </a:p>
      </dsp:txBody>
      <dsp:txXfrm>
        <a:off x="4343081" y="2469344"/>
        <a:ext cx="220093" cy="220685"/>
      </dsp:txXfrm>
    </dsp:sp>
    <dsp:sp modelId="{AC42E568-42A9-4EC5-AEC2-97AAB0AA2A7F}">
      <dsp:nvSpPr>
        <dsp:cNvPr id="0" name=""/>
        <dsp:cNvSpPr/>
      </dsp:nvSpPr>
      <dsp:spPr>
        <a:xfrm>
          <a:off x="4788012" y="1657264"/>
          <a:ext cx="1799999" cy="1844845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Pull Intraday Prices into Tableau</a:t>
          </a:r>
          <a:endParaRPr lang="en-CA" sz="16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b="0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Azure Data Studio</a:t>
          </a:r>
          <a:endParaRPr lang="en-CA" sz="14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840732" y="1709984"/>
        <a:ext cx="1694559" cy="1739405"/>
      </dsp:txXfrm>
    </dsp:sp>
    <dsp:sp modelId="{2C3B2539-72B5-4B47-8590-3A502ED3C299}">
      <dsp:nvSpPr>
        <dsp:cNvPr id="0" name=""/>
        <dsp:cNvSpPr/>
      </dsp:nvSpPr>
      <dsp:spPr>
        <a:xfrm>
          <a:off x="6736322" y="2395782"/>
          <a:ext cx="314418" cy="3678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600" kern="1200"/>
        </a:p>
      </dsp:txBody>
      <dsp:txXfrm>
        <a:off x="6736322" y="2469344"/>
        <a:ext cx="220093" cy="220685"/>
      </dsp:txXfrm>
    </dsp:sp>
    <dsp:sp modelId="{2C78D213-1E4E-4E26-B6E2-95D7765910DD}">
      <dsp:nvSpPr>
        <dsp:cNvPr id="0" name=""/>
        <dsp:cNvSpPr/>
      </dsp:nvSpPr>
      <dsp:spPr>
        <a:xfrm>
          <a:off x="7181254" y="1657264"/>
          <a:ext cx="1799999" cy="1844845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Create Visuals for </a:t>
          </a:r>
          <a:r>
            <a:rPr lang="en-US" sz="1600" kern="12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Intraday</a:t>
          </a:r>
          <a:r>
            <a:rPr lang="en-US" sz="1600" b="0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 Prices</a:t>
          </a:r>
          <a:endParaRPr lang="en-CA" sz="16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b="0" i="0" u="none" strike="noStrike" kern="1200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rPr>
            <a:t>Tableau</a:t>
          </a:r>
          <a:endParaRPr lang="en-CA" sz="14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7233974" y="1709984"/>
        <a:ext cx="1694559" cy="1739405"/>
      </dsp:txXfrm>
    </dsp:sp>
    <dsp:sp modelId="{EB729101-D245-4E20-8C28-CBA15D2CAF61}">
      <dsp:nvSpPr>
        <dsp:cNvPr id="0" name=""/>
        <dsp:cNvSpPr/>
      </dsp:nvSpPr>
      <dsp:spPr>
        <a:xfrm>
          <a:off x="9129564" y="2395782"/>
          <a:ext cx="314418" cy="3678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600" kern="1200"/>
        </a:p>
      </dsp:txBody>
      <dsp:txXfrm>
        <a:off x="9129564" y="2469344"/>
        <a:ext cx="220093" cy="220685"/>
      </dsp:txXfrm>
    </dsp:sp>
    <dsp:sp modelId="{9AFA0E9D-3DA4-496A-8002-FC64A9E89E3C}">
      <dsp:nvSpPr>
        <dsp:cNvPr id="0" name=""/>
        <dsp:cNvSpPr/>
      </dsp:nvSpPr>
      <dsp:spPr>
        <a:xfrm>
          <a:off x="9574496" y="1657264"/>
          <a:ext cx="1799999" cy="1844845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Create Trading Dashboard</a:t>
          </a:r>
          <a:endParaRPr lang="en-CA" sz="16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b="0" i="0" u="none" strike="noStrike" kern="1200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rPr>
            <a:t>Tableau</a:t>
          </a:r>
          <a:endParaRPr lang="en-CA" sz="14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9627216" y="1709984"/>
        <a:ext cx="1694559" cy="173940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43398E-B6A1-4C82-9388-66B77D696D80}">
      <dsp:nvSpPr>
        <dsp:cNvPr id="0" name=""/>
        <dsp:cNvSpPr/>
      </dsp:nvSpPr>
      <dsp:spPr>
        <a:xfrm>
          <a:off x="1529" y="1657264"/>
          <a:ext cx="1799999" cy="1844845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Pull</a:t>
          </a:r>
          <a:br>
            <a:rPr lang="en-US" sz="1600" b="0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</a:br>
          <a:r>
            <a:rPr lang="en-US" sz="1600" b="1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Historical Prices </a:t>
          </a:r>
          <a:r>
            <a:rPr lang="en-US" sz="1600" b="0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into Tableau</a:t>
          </a:r>
          <a:endParaRPr lang="en-CA" sz="16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Azure Data Studio</a:t>
          </a:r>
          <a:endParaRPr lang="en-CA" sz="14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4249" y="1709984"/>
        <a:ext cx="1694559" cy="1739405"/>
      </dsp:txXfrm>
    </dsp:sp>
    <dsp:sp modelId="{F9E65330-51D1-4B97-A295-6685EF5002B5}">
      <dsp:nvSpPr>
        <dsp:cNvPr id="0" name=""/>
        <dsp:cNvSpPr/>
      </dsp:nvSpPr>
      <dsp:spPr>
        <a:xfrm>
          <a:off x="1949839" y="2395782"/>
          <a:ext cx="314418" cy="3678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600" kern="1200"/>
        </a:p>
      </dsp:txBody>
      <dsp:txXfrm>
        <a:off x="1949839" y="2469344"/>
        <a:ext cx="220093" cy="220685"/>
      </dsp:txXfrm>
    </dsp:sp>
    <dsp:sp modelId="{AAD52396-AB92-4132-983B-36448CF56453}">
      <dsp:nvSpPr>
        <dsp:cNvPr id="0" name=""/>
        <dsp:cNvSpPr/>
      </dsp:nvSpPr>
      <dsp:spPr>
        <a:xfrm>
          <a:off x="2394770" y="1657264"/>
          <a:ext cx="1799999" cy="1844845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Create Visuals for </a:t>
          </a:r>
          <a:r>
            <a:rPr lang="en-US" sz="1600" kern="12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H</a:t>
          </a:r>
          <a:r>
            <a:rPr lang="en-US" sz="1600" b="0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istorical Prices</a:t>
          </a:r>
          <a:endParaRPr lang="en-CA" sz="16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b="0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Tableau</a:t>
          </a:r>
          <a:endParaRPr lang="en-CA" sz="14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447490" y="1709984"/>
        <a:ext cx="1694559" cy="1739405"/>
      </dsp:txXfrm>
    </dsp:sp>
    <dsp:sp modelId="{325D98B5-33EF-4916-A4E4-1326A8E41339}">
      <dsp:nvSpPr>
        <dsp:cNvPr id="0" name=""/>
        <dsp:cNvSpPr/>
      </dsp:nvSpPr>
      <dsp:spPr>
        <a:xfrm>
          <a:off x="4343081" y="2395782"/>
          <a:ext cx="314418" cy="3678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600" kern="1200"/>
        </a:p>
      </dsp:txBody>
      <dsp:txXfrm>
        <a:off x="4343081" y="2469344"/>
        <a:ext cx="220093" cy="220685"/>
      </dsp:txXfrm>
    </dsp:sp>
    <dsp:sp modelId="{AC42E568-42A9-4EC5-AEC2-97AAB0AA2A7F}">
      <dsp:nvSpPr>
        <dsp:cNvPr id="0" name=""/>
        <dsp:cNvSpPr/>
      </dsp:nvSpPr>
      <dsp:spPr>
        <a:xfrm>
          <a:off x="4788012" y="1657264"/>
          <a:ext cx="1799999" cy="1844845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Pull Intraday Prices into Tableau</a:t>
          </a:r>
          <a:endParaRPr lang="en-CA" sz="1600" b="1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b="0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Azure Data Studio</a:t>
          </a:r>
          <a:endParaRPr lang="en-CA" sz="14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840732" y="1709984"/>
        <a:ext cx="1694559" cy="1739405"/>
      </dsp:txXfrm>
    </dsp:sp>
    <dsp:sp modelId="{2C3B2539-72B5-4B47-8590-3A502ED3C299}">
      <dsp:nvSpPr>
        <dsp:cNvPr id="0" name=""/>
        <dsp:cNvSpPr/>
      </dsp:nvSpPr>
      <dsp:spPr>
        <a:xfrm>
          <a:off x="6736322" y="2395782"/>
          <a:ext cx="314418" cy="3678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600" kern="1200"/>
        </a:p>
      </dsp:txBody>
      <dsp:txXfrm>
        <a:off x="6736322" y="2469344"/>
        <a:ext cx="220093" cy="220685"/>
      </dsp:txXfrm>
    </dsp:sp>
    <dsp:sp modelId="{2C78D213-1E4E-4E26-B6E2-95D7765910DD}">
      <dsp:nvSpPr>
        <dsp:cNvPr id="0" name=""/>
        <dsp:cNvSpPr/>
      </dsp:nvSpPr>
      <dsp:spPr>
        <a:xfrm>
          <a:off x="7181254" y="1657264"/>
          <a:ext cx="1799999" cy="1844845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Create Visuals for </a:t>
          </a:r>
          <a:r>
            <a:rPr lang="en-US" sz="1600" kern="12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Intraday</a:t>
          </a:r>
          <a:r>
            <a:rPr lang="en-US" sz="1600" b="0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 Prices</a:t>
          </a:r>
          <a:endParaRPr lang="en-CA" sz="16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b="0" i="0" u="none" strike="noStrike" kern="1200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rPr>
            <a:t>Tableau</a:t>
          </a:r>
          <a:endParaRPr lang="en-CA" sz="14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7233974" y="1709984"/>
        <a:ext cx="1694559" cy="1739405"/>
      </dsp:txXfrm>
    </dsp:sp>
    <dsp:sp modelId="{EB729101-D245-4E20-8C28-CBA15D2CAF61}">
      <dsp:nvSpPr>
        <dsp:cNvPr id="0" name=""/>
        <dsp:cNvSpPr/>
      </dsp:nvSpPr>
      <dsp:spPr>
        <a:xfrm>
          <a:off x="9129564" y="2395782"/>
          <a:ext cx="314418" cy="3678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600" kern="1200"/>
        </a:p>
      </dsp:txBody>
      <dsp:txXfrm>
        <a:off x="9129564" y="2469344"/>
        <a:ext cx="220093" cy="220685"/>
      </dsp:txXfrm>
    </dsp:sp>
    <dsp:sp modelId="{9AFA0E9D-3DA4-496A-8002-FC64A9E89E3C}">
      <dsp:nvSpPr>
        <dsp:cNvPr id="0" name=""/>
        <dsp:cNvSpPr/>
      </dsp:nvSpPr>
      <dsp:spPr>
        <a:xfrm>
          <a:off x="9574496" y="1657264"/>
          <a:ext cx="1799999" cy="1844845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Create Trading Dashboard</a:t>
          </a:r>
          <a:endParaRPr lang="en-CA" sz="16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b="0" i="0" u="none" strike="noStrike" kern="1200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rPr>
            <a:t>Tableau</a:t>
          </a:r>
          <a:endParaRPr lang="en-CA" sz="14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9627216" y="1709984"/>
        <a:ext cx="1694559" cy="173940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43398E-B6A1-4C82-9388-66B77D696D80}">
      <dsp:nvSpPr>
        <dsp:cNvPr id="0" name=""/>
        <dsp:cNvSpPr/>
      </dsp:nvSpPr>
      <dsp:spPr>
        <a:xfrm>
          <a:off x="1529" y="1657264"/>
          <a:ext cx="1799999" cy="1844845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Pull</a:t>
          </a:r>
          <a:br>
            <a:rPr lang="en-US" sz="1600" b="0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</a:br>
          <a:r>
            <a:rPr lang="en-US" sz="1600" b="1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Historical Prices </a:t>
          </a:r>
          <a:r>
            <a:rPr lang="en-US" sz="1600" b="0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into Tableau</a:t>
          </a:r>
          <a:endParaRPr lang="en-CA" sz="16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Azure Data Studio</a:t>
          </a:r>
          <a:endParaRPr lang="en-CA" sz="14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4249" y="1709984"/>
        <a:ext cx="1694559" cy="1739405"/>
      </dsp:txXfrm>
    </dsp:sp>
    <dsp:sp modelId="{F9E65330-51D1-4B97-A295-6685EF5002B5}">
      <dsp:nvSpPr>
        <dsp:cNvPr id="0" name=""/>
        <dsp:cNvSpPr/>
      </dsp:nvSpPr>
      <dsp:spPr>
        <a:xfrm>
          <a:off x="1949839" y="2395782"/>
          <a:ext cx="314418" cy="3678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600" kern="1200"/>
        </a:p>
      </dsp:txBody>
      <dsp:txXfrm>
        <a:off x="1949839" y="2469344"/>
        <a:ext cx="220093" cy="220685"/>
      </dsp:txXfrm>
    </dsp:sp>
    <dsp:sp modelId="{AAD52396-AB92-4132-983B-36448CF56453}">
      <dsp:nvSpPr>
        <dsp:cNvPr id="0" name=""/>
        <dsp:cNvSpPr/>
      </dsp:nvSpPr>
      <dsp:spPr>
        <a:xfrm>
          <a:off x="2394770" y="1657264"/>
          <a:ext cx="1799999" cy="1844845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Create Visuals for </a:t>
          </a:r>
          <a:r>
            <a:rPr lang="en-US" sz="1600" kern="12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H</a:t>
          </a:r>
          <a:r>
            <a:rPr lang="en-US" sz="1600" b="0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istorical Prices</a:t>
          </a:r>
          <a:endParaRPr lang="en-CA" sz="16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b="0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Tableau</a:t>
          </a:r>
          <a:endParaRPr lang="en-CA" sz="14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447490" y="1709984"/>
        <a:ext cx="1694559" cy="1739405"/>
      </dsp:txXfrm>
    </dsp:sp>
    <dsp:sp modelId="{325D98B5-33EF-4916-A4E4-1326A8E41339}">
      <dsp:nvSpPr>
        <dsp:cNvPr id="0" name=""/>
        <dsp:cNvSpPr/>
      </dsp:nvSpPr>
      <dsp:spPr>
        <a:xfrm>
          <a:off x="4343081" y="2395782"/>
          <a:ext cx="314418" cy="3678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600" kern="1200"/>
        </a:p>
      </dsp:txBody>
      <dsp:txXfrm>
        <a:off x="4343081" y="2469344"/>
        <a:ext cx="220093" cy="220685"/>
      </dsp:txXfrm>
    </dsp:sp>
    <dsp:sp modelId="{AC42E568-42A9-4EC5-AEC2-97AAB0AA2A7F}">
      <dsp:nvSpPr>
        <dsp:cNvPr id="0" name=""/>
        <dsp:cNvSpPr/>
      </dsp:nvSpPr>
      <dsp:spPr>
        <a:xfrm>
          <a:off x="4788012" y="1657264"/>
          <a:ext cx="1799999" cy="1844845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Pull Intraday Prices into Tableau</a:t>
          </a:r>
          <a:endParaRPr lang="en-CA" sz="16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b="0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Azure Data Studio</a:t>
          </a:r>
          <a:endParaRPr lang="en-CA" sz="14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840732" y="1709984"/>
        <a:ext cx="1694559" cy="1739405"/>
      </dsp:txXfrm>
    </dsp:sp>
    <dsp:sp modelId="{2C3B2539-72B5-4B47-8590-3A502ED3C299}">
      <dsp:nvSpPr>
        <dsp:cNvPr id="0" name=""/>
        <dsp:cNvSpPr/>
      </dsp:nvSpPr>
      <dsp:spPr>
        <a:xfrm>
          <a:off x="6736322" y="2395782"/>
          <a:ext cx="314418" cy="3678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600" kern="1200"/>
        </a:p>
      </dsp:txBody>
      <dsp:txXfrm>
        <a:off x="6736322" y="2469344"/>
        <a:ext cx="220093" cy="220685"/>
      </dsp:txXfrm>
    </dsp:sp>
    <dsp:sp modelId="{2C78D213-1E4E-4E26-B6E2-95D7765910DD}">
      <dsp:nvSpPr>
        <dsp:cNvPr id="0" name=""/>
        <dsp:cNvSpPr/>
      </dsp:nvSpPr>
      <dsp:spPr>
        <a:xfrm>
          <a:off x="7181254" y="1657264"/>
          <a:ext cx="1799999" cy="1844845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Create Visuals for </a:t>
          </a:r>
          <a:r>
            <a:rPr lang="en-US" sz="1600" b="1" kern="12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Intraday</a:t>
          </a:r>
          <a:r>
            <a:rPr lang="en-US" sz="1600" b="1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 Prices</a:t>
          </a:r>
          <a:endParaRPr lang="en-CA" sz="1600" b="1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b="0" i="0" u="none" strike="noStrike" kern="1200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rPr>
            <a:t>Tableau</a:t>
          </a:r>
          <a:endParaRPr lang="en-CA" sz="14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7233974" y="1709984"/>
        <a:ext cx="1694559" cy="1739405"/>
      </dsp:txXfrm>
    </dsp:sp>
    <dsp:sp modelId="{EB729101-D245-4E20-8C28-CBA15D2CAF61}">
      <dsp:nvSpPr>
        <dsp:cNvPr id="0" name=""/>
        <dsp:cNvSpPr/>
      </dsp:nvSpPr>
      <dsp:spPr>
        <a:xfrm>
          <a:off x="9129564" y="2395782"/>
          <a:ext cx="314418" cy="3678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600" kern="1200"/>
        </a:p>
      </dsp:txBody>
      <dsp:txXfrm>
        <a:off x="9129564" y="2469344"/>
        <a:ext cx="220093" cy="220685"/>
      </dsp:txXfrm>
    </dsp:sp>
    <dsp:sp modelId="{9AFA0E9D-3DA4-496A-8002-FC64A9E89E3C}">
      <dsp:nvSpPr>
        <dsp:cNvPr id="0" name=""/>
        <dsp:cNvSpPr/>
      </dsp:nvSpPr>
      <dsp:spPr>
        <a:xfrm>
          <a:off x="9574496" y="1657264"/>
          <a:ext cx="1799999" cy="1844845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Create Trading Dashboard</a:t>
          </a:r>
          <a:endParaRPr lang="en-CA" sz="16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b="0" i="0" u="none" strike="noStrike" kern="1200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rPr>
            <a:t>Tableau</a:t>
          </a:r>
          <a:endParaRPr lang="en-CA" sz="14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9627216" y="1709984"/>
        <a:ext cx="1694559" cy="173940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43398E-B6A1-4C82-9388-66B77D696D80}">
      <dsp:nvSpPr>
        <dsp:cNvPr id="0" name=""/>
        <dsp:cNvSpPr/>
      </dsp:nvSpPr>
      <dsp:spPr>
        <a:xfrm>
          <a:off x="1529" y="1657264"/>
          <a:ext cx="1799999" cy="1844845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Pull</a:t>
          </a:r>
          <a:br>
            <a:rPr lang="en-US" sz="1600" b="0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</a:br>
          <a:r>
            <a:rPr lang="en-US" sz="1600" b="1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Historical Prices </a:t>
          </a:r>
          <a:r>
            <a:rPr lang="en-US" sz="1600" b="0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into Tableau</a:t>
          </a:r>
          <a:endParaRPr lang="en-CA" sz="16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Azure Data Studio</a:t>
          </a:r>
          <a:endParaRPr lang="en-CA" sz="14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4249" y="1709984"/>
        <a:ext cx="1694559" cy="1739405"/>
      </dsp:txXfrm>
    </dsp:sp>
    <dsp:sp modelId="{F9E65330-51D1-4B97-A295-6685EF5002B5}">
      <dsp:nvSpPr>
        <dsp:cNvPr id="0" name=""/>
        <dsp:cNvSpPr/>
      </dsp:nvSpPr>
      <dsp:spPr>
        <a:xfrm>
          <a:off x="1949839" y="2395782"/>
          <a:ext cx="314418" cy="3678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600" kern="1200"/>
        </a:p>
      </dsp:txBody>
      <dsp:txXfrm>
        <a:off x="1949839" y="2469344"/>
        <a:ext cx="220093" cy="220685"/>
      </dsp:txXfrm>
    </dsp:sp>
    <dsp:sp modelId="{AAD52396-AB92-4132-983B-36448CF56453}">
      <dsp:nvSpPr>
        <dsp:cNvPr id="0" name=""/>
        <dsp:cNvSpPr/>
      </dsp:nvSpPr>
      <dsp:spPr>
        <a:xfrm>
          <a:off x="2394770" y="1657264"/>
          <a:ext cx="1799999" cy="1844845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Create Visuals for </a:t>
          </a:r>
          <a:r>
            <a:rPr lang="en-US" sz="1600" kern="12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H</a:t>
          </a:r>
          <a:r>
            <a:rPr lang="en-US" sz="1600" b="0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istorical Prices</a:t>
          </a:r>
          <a:endParaRPr lang="en-CA" sz="16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b="0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Tableau</a:t>
          </a:r>
          <a:endParaRPr lang="en-CA" sz="14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447490" y="1709984"/>
        <a:ext cx="1694559" cy="1739405"/>
      </dsp:txXfrm>
    </dsp:sp>
    <dsp:sp modelId="{325D98B5-33EF-4916-A4E4-1326A8E41339}">
      <dsp:nvSpPr>
        <dsp:cNvPr id="0" name=""/>
        <dsp:cNvSpPr/>
      </dsp:nvSpPr>
      <dsp:spPr>
        <a:xfrm>
          <a:off x="4343081" y="2395782"/>
          <a:ext cx="314418" cy="3678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600" kern="1200"/>
        </a:p>
      </dsp:txBody>
      <dsp:txXfrm>
        <a:off x="4343081" y="2469344"/>
        <a:ext cx="220093" cy="220685"/>
      </dsp:txXfrm>
    </dsp:sp>
    <dsp:sp modelId="{AC42E568-42A9-4EC5-AEC2-97AAB0AA2A7F}">
      <dsp:nvSpPr>
        <dsp:cNvPr id="0" name=""/>
        <dsp:cNvSpPr/>
      </dsp:nvSpPr>
      <dsp:spPr>
        <a:xfrm>
          <a:off x="4788012" y="1657264"/>
          <a:ext cx="1799999" cy="1844845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Pull Intraday Prices into Tableau</a:t>
          </a:r>
          <a:endParaRPr lang="en-CA" sz="16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b="0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Azure Data Studio</a:t>
          </a:r>
          <a:endParaRPr lang="en-CA" sz="14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840732" y="1709984"/>
        <a:ext cx="1694559" cy="1739405"/>
      </dsp:txXfrm>
    </dsp:sp>
    <dsp:sp modelId="{2C3B2539-72B5-4B47-8590-3A502ED3C299}">
      <dsp:nvSpPr>
        <dsp:cNvPr id="0" name=""/>
        <dsp:cNvSpPr/>
      </dsp:nvSpPr>
      <dsp:spPr>
        <a:xfrm>
          <a:off x="6736322" y="2395782"/>
          <a:ext cx="314418" cy="3678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600" kern="1200"/>
        </a:p>
      </dsp:txBody>
      <dsp:txXfrm>
        <a:off x="6736322" y="2469344"/>
        <a:ext cx="220093" cy="220685"/>
      </dsp:txXfrm>
    </dsp:sp>
    <dsp:sp modelId="{2C78D213-1E4E-4E26-B6E2-95D7765910DD}">
      <dsp:nvSpPr>
        <dsp:cNvPr id="0" name=""/>
        <dsp:cNvSpPr/>
      </dsp:nvSpPr>
      <dsp:spPr>
        <a:xfrm>
          <a:off x="7181254" y="1657264"/>
          <a:ext cx="1799999" cy="1844845"/>
        </a:xfrm>
        <a:prstGeom prst="roundRect">
          <a:avLst>
            <a:gd name="adj" fmla="val 10000"/>
          </a:avLst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Create Visuals for </a:t>
          </a:r>
          <a:r>
            <a:rPr lang="en-US" sz="1600" kern="12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Intraday</a:t>
          </a:r>
          <a:r>
            <a:rPr lang="en-US" sz="1600" b="0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 Prices</a:t>
          </a:r>
          <a:endParaRPr lang="en-CA" sz="16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b="0" i="0" u="none" strike="noStrike" kern="1200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rPr>
            <a:t>Tableau</a:t>
          </a:r>
          <a:endParaRPr lang="en-CA" sz="14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7233974" y="1709984"/>
        <a:ext cx="1694559" cy="1739405"/>
      </dsp:txXfrm>
    </dsp:sp>
    <dsp:sp modelId="{EB729101-D245-4E20-8C28-CBA15D2CAF61}">
      <dsp:nvSpPr>
        <dsp:cNvPr id="0" name=""/>
        <dsp:cNvSpPr/>
      </dsp:nvSpPr>
      <dsp:spPr>
        <a:xfrm>
          <a:off x="9129564" y="2395782"/>
          <a:ext cx="314418" cy="3678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600" kern="1200"/>
        </a:p>
      </dsp:txBody>
      <dsp:txXfrm>
        <a:off x="9129564" y="2469344"/>
        <a:ext cx="220093" cy="220685"/>
      </dsp:txXfrm>
    </dsp:sp>
    <dsp:sp modelId="{9AFA0E9D-3DA4-496A-8002-FC64A9E89E3C}">
      <dsp:nvSpPr>
        <dsp:cNvPr id="0" name=""/>
        <dsp:cNvSpPr/>
      </dsp:nvSpPr>
      <dsp:spPr>
        <a:xfrm>
          <a:off x="9574496" y="1657264"/>
          <a:ext cx="1799999" cy="1844845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u="none" strike="noStrike" kern="1200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rPr>
            <a:t>Create Trading Dashboard</a:t>
          </a:r>
          <a:endParaRPr lang="en-CA" sz="1600" b="1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b="0" i="0" u="none" strike="noStrike" kern="1200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rPr>
            <a:t>Tableau</a:t>
          </a:r>
          <a:endParaRPr lang="en-CA" sz="14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9627216" y="1709984"/>
        <a:ext cx="1694559" cy="17394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/>
              <a:t>FSPBI0B – Your Role as a BI Developer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/>
              <a:t>Seb Voice(?) Recording</a:t>
            </a:r>
            <a:endParaRPr/>
          </a:p>
        </p:txBody>
      </p:sp>
      <p:sp>
        <p:nvSpPr>
          <p:cNvPr id="58" name="Google Shape;5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51376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87098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2936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210" name="Google Shape;210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1"/>
              <a:t>This is for the course landing page and student handout PFD. The instructor does not need to record this slide.</a:t>
            </a:r>
            <a:endParaRPr/>
          </a:p>
        </p:txBody>
      </p:sp>
      <p:sp>
        <p:nvSpPr>
          <p:cNvPr id="217" name="Google Shape;21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/>
              <a:t>FSPBI0F Course Files Overview</a:t>
            </a:r>
            <a:endParaRPr/>
          </a:p>
        </p:txBody>
      </p:sp>
      <p:sp>
        <p:nvSpPr>
          <p:cNvPr id="235" name="Google Shape;235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/>
              <a:t>FSPBI0F Course Files Overview</a:t>
            </a:r>
            <a:endParaRPr/>
          </a:p>
        </p:txBody>
      </p:sp>
      <p:sp>
        <p:nvSpPr>
          <p:cNvPr id="235" name="Google Shape;235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72321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/>
              <a:t>FSPBI0F Course Files Overview</a:t>
            </a:r>
            <a:endParaRPr/>
          </a:p>
        </p:txBody>
      </p:sp>
      <p:sp>
        <p:nvSpPr>
          <p:cNvPr id="255" name="Google Shape;255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292" name="Google Shape;29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66" name="Google Shape;66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1"/>
              <a:t>This is for the course landing page and student handout PFD. The instructor does not need to record this slide.</a:t>
            </a:r>
            <a:endParaRPr/>
          </a:p>
        </p:txBody>
      </p:sp>
      <p:sp>
        <p:nvSpPr>
          <p:cNvPr id="299" name="Google Shape;29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/>
              <a:t>FSPBI0F Course Files Overview</a:t>
            </a:r>
            <a:endParaRPr/>
          </a:p>
        </p:txBody>
      </p:sp>
      <p:sp>
        <p:nvSpPr>
          <p:cNvPr id="314" name="Google Shape;314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/>
              <a:t>FSPBI0F Course Files Overview</a:t>
            </a:r>
            <a:endParaRPr/>
          </a:p>
        </p:txBody>
      </p:sp>
      <p:sp>
        <p:nvSpPr>
          <p:cNvPr id="314" name="Google Shape;314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16340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/>
              <a:t>FSPBI0F Course Files Overview</a:t>
            </a:r>
            <a:endParaRPr/>
          </a:p>
        </p:txBody>
      </p:sp>
      <p:sp>
        <p:nvSpPr>
          <p:cNvPr id="401" name="Google Shape;401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9" name="Google Shape;40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/>
              <a:t>FSPBI0F Course Files Overview</a:t>
            </a:r>
            <a:endParaRPr/>
          </a:p>
        </p:txBody>
      </p:sp>
      <p:sp>
        <p:nvSpPr>
          <p:cNvPr id="410" name="Google Shape;410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9" name="Google Shape;40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/>
              <a:t>FSPBI0F Course Files Overview</a:t>
            </a:r>
            <a:endParaRPr/>
          </a:p>
        </p:txBody>
      </p:sp>
      <p:sp>
        <p:nvSpPr>
          <p:cNvPr id="410" name="Google Shape;410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63772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6" name="Google Shape;416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/>
              <a:t>FSPBI0F Course Files Overview</a:t>
            </a:r>
            <a:endParaRPr/>
          </a:p>
        </p:txBody>
      </p:sp>
      <p:sp>
        <p:nvSpPr>
          <p:cNvPr id="417" name="Google Shape;417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6" name="Google Shape;416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/>
              <a:t>FSPBI0F Course Files Overview</a:t>
            </a:r>
            <a:endParaRPr/>
          </a:p>
        </p:txBody>
      </p:sp>
      <p:sp>
        <p:nvSpPr>
          <p:cNvPr id="417" name="Google Shape;417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16304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6" name="Google Shape;416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/>
              <a:t>FSPBI0F Course Files Overview</a:t>
            </a:r>
            <a:endParaRPr/>
          </a:p>
        </p:txBody>
      </p:sp>
      <p:sp>
        <p:nvSpPr>
          <p:cNvPr id="417" name="Google Shape;417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50753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7" name="Google Shape;437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438" name="Google Shape;438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/>
              <a:t>FSPBI0B – Your Role as a BI Developer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/>
              <a:t>Seb Voice(?) Recording</a:t>
            </a:r>
            <a:endParaRPr/>
          </a:p>
        </p:txBody>
      </p:sp>
      <p:sp>
        <p:nvSpPr>
          <p:cNvPr id="73" name="Google Shape;7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4" name="Google Shape;454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/>
              <a:t>FSPBI0F Course Files Overview</a:t>
            </a:r>
            <a:endParaRPr/>
          </a:p>
        </p:txBody>
      </p:sp>
      <p:sp>
        <p:nvSpPr>
          <p:cNvPr id="455" name="Google Shape;455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4" name="Google Shape;46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/>
              <a:t>FSPBI0F Course Files Overview</a:t>
            </a:r>
            <a:endParaRPr/>
          </a:p>
        </p:txBody>
      </p:sp>
      <p:sp>
        <p:nvSpPr>
          <p:cNvPr id="465" name="Google Shape;465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4" name="Google Shape;46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/>
              <a:t>FSPBI0F Course Files Overview</a:t>
            </a:r>
            <a:endParaRPr/>
          </a:p>
        </p:txBody>
      </p:sp>
      <p:sp>
        <p:nvSpPr>
          <p:cNvPr id="465" name="Google Shape;465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26187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9" name="Google Shape;479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/>
              <a:t>FSPBI0F Course Files Overview</a:t>
            </a:r>
            <a:endParaRPr/>
          </a:p>
        </p:txBody>
      </p:sp>
      <p:sp>
        <p:nvSpPr>
          <p:cNvPr id="480" name="Google Shape;480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9" name="Google Shape;479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/>
              <a:t>FSPBI0F Course Files Overview</a:t>
            </a:r>
            <a:endParaRPr/>
          </a:p>
        </p:txBody>
      </p:sp>
      <p:sp>
        <p:nvSpPr>
          <p:cNvPr id="480" name="Google Shape;480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56650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7" name="Google Shape;487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/>
              <a:t>FSPBI0F Course Files Overview</a:t>
            </a:r>
            <a:endParaRPr/>
          </a:p>
        </p:txBody>
      </p:sp>
      <p:sp>
        <p:nvSpPr>
          <p:cNvPr id="488" name="Google Shape;488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8" name="Google Shape;518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/>
              <a:t>FSPBI0F Course Files Overview</a:t>
            </a:r>
            <a:endParaRPr/>
          </a:p>
        </p:txBody>
      </p:sp>
      <p:sp>
        <p:nvSpPr>
          <p:cNvPr id="519" name="Google Shape;519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7" name="Google Shape;52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/>
              <a:t>FSPBI0F Course Files Overview</a:t>
            </a:r>
            <a:endParaRPr/>
          </a:p>
        </p:txBody>
      </p:sp>
      <p:sp>
        <p:nvSpPr>
          <p:cNvPr id="528" name="Google Shape;528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/>
              <a:t>FSPBI0F Course Files Overview</a:t>
            </a:r>
            <a:endParaRPr/>
          </a:p>
        </p:txBody>
      </p:sp>
      <p:sp>
        <p:nvSpPr>
          <p:cNvPr id="544" name="Google Shape;544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2" name="Google Shape;552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/>
              <a:t>FSPBI0F Course Files Overview</a:t>
            </a:r>
            <a:endParaRPr/>
          </a:p>
        </p:txBody>
      </p:sp>
      <p:sp>
        <p:nvSpPr>
          <p:cNvPr id="553" name="Google Shape;553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/>
              <a:t>FSPBI0B – Your Role as a BI Developer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/>
              <a:t>Seb Voice(?) Recording</a:t>
            </a:r>
            <a:endParaRPr/>
          </a:p>
        </p:txBody>
      </p:sp>
      <p:sp>
        <p:nvSpPr>
          <p:cNvPr id="84" name="Google Shape;8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9" name="Google Shape;559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560" name="Google Shape;560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1"/>
              <a:t>This is for the course landing page and student handout PFD. The instructor does not need to record this slide.</a:t>
            </a:r>
            <a:endParaRPr/>
          </a:p>
        </p:txBody>
      </p:sp>
      <p:sp>
        <p:nvSpPr>
          <p:cNvPr id="217" name="Google Shape;21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66232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/>
              <a:t>FSPBI0F Course Files Overview</a:t>
            </a:r>
            <a:endParaRPr/>
          </a:p>
        </p:txBody>
      </p:sp>
      <p:sp>
        <p:nvSpPr>
          <p:cNvPr id="235" name="Google Shape;235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46693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4" name="Google Shape;594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/>
              <a:t>FSPBI0F Course Files Overview</a:t>
            </a:r>
            <a:endParaRPr/>
          </a:p>
        </p:txBody>
      </p:sp>
      <p:sp>
        <p:nvSpPr>
          <p:cNvPr id="595" name="Google Shape;595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9" name="Google Shape;619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/>
              <a:t>FSPBI0F Course Files Overview</a:t>
            </a:r>
            <a:endParaRPr/>
          </a:p>
        </p:txBody>
      </p:sp>
      <p:sp>
        <p:nvSpPr>
          <p:cNvPr id="620" name="Google Shape;620;p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7" name="Google Shape;627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/>
              <a:t>FSPBI0F Course Files Overview</a:t>
            </a:r>
            <a:endParaRPr/>
          </a:p>
        </p:txBody>
      </p:sp>
      <p:sp>
        <p:nvSpPr>
          <p:cNvPr id="628" name="Google Shape;628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65769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9" name="Google Shape;559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560" name="Google Shape;560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10710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1"/>
              <a:t>This is for the course landing page and student handout PFD. The instructor does not need to record this slide.</a:t>
            </a:r>
            <a:endParaRPr/>
          </a:p>
        </p:txBody>
      </p:sp>
      <p:sp>
        <p:nvSpPr>
          <p:cNvPr id="299" name="Google Shape;29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54549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9" name="Google Shape;619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/>
              <a:t>FSPBI0F Course Files Overview</a:t>
            </a:r>
            <a:endParaRPr/>
          </a:p>
        </p:txBody>
      </p:sp>
      <p:sp>
        <p:nvSpPr>
          <p:cNvPr id="620" name="Google Shape;620;p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62091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7" name="Google Shape;627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/>
              <a:t>FSPBI0F Course Files Overview</a:t>
            </a:r>
            <a:endParaRPr/>
          </a:p>
        </p:txBody>
      </p:sp>
      <p:sp>
        <p:nvSpPr>
          <p:cNvPr id="628" name="Google Shape;628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/>
              <a:t>FSPBI0C – Video Call with Project Sponsor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/>
              <a:t>Meeyeon Video Recording</a:t>
            </a:r>
            <a:endParaRPr/>
          </a:p>
        </p:txBody>
      </p:sp>
      <p:sp>
        <p:nvSpPr>
          <p:cNvPr id="97" name="Google Shape;9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3" name="Google Shape;603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/>
              <a:t>FSPBI0F Course Files Overview</a:t>
            </a:r>
            <a:endParaRPr/>
          </a:p>
        </p:txBody>
      </p:sp>
      <p:sp>
        <p:nvSpPr>
          <p:cNvPr id="604" name="Google Shape;604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2" name="Google Shape;612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/>
              <a:t>FSPBI0F Course Files Overview</a:t>
            </a:r>
            <a:endParaRPr/>
          </a:p>
        </p:txBody>
      </p:sp>
      <p:sp>
        <p:nvSpPr>
          <p:cNvPr id="613" name="Google Shape;613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2" name="Google Shape;612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/>
              <a:t>FSPBI0F Course Files Overview</a:t>
            </a:r>
            <a:endParaRPr/>
          </a:p>
        </p:txBody>
      </p:sp>
      <p:sp>
        <p:nvSpPr>
          <p:cNvPr id="613" name="Google Shape;613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32068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4" name="Google Shape;634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635" name="Google Shape;635;p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1" name="Google Shape;641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1"/>
              <a:t>This is for the course landing page and student handout PFD. The instructor does not need to record this slide.</a:t>
            </a:r>
            <a:endParaRPr/>
          </a:p>
        </p:txBody>
      </p:sp>
      <p:sp>
        <p:nvSpPr>
          <p:cNvPr id="642" name="Google Shape;642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6" name="Google Shape;656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/>
              <a:t>FSPBI0F Course Files Overview</a:t>
            </a:r>
            <a:endParaRPr/>
          </a:p>
        </p:txBody>
      </p:sp>
      <p:sp>
        <p:nvSpPr>
          <p:cNvPr id="657" name="Google Shape;657;p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6" name="Google Shape;656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/>
              <a:t>FSPBI0F Course Files Overview</a:t>
            </a:r>
            <a:endParaRPr/>
          </a:p>
        </p:txBody>
      </p:sp>
      <p:sp>
        <p:nvSpPr>
          <p:cNvPr id="657" name="Google Shape;657;p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494725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/>
              <a:t>FSPBI0C – Video Call with Project Sponsor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/>
              <a:t>Meeyeon Video Recording</a:t>
            </a:r>
            <a:endParaRPr/>
          </a:p>
        </p:txBody>
      </p:sp>
      <p:sp>
        <p:nvSpPr>
          <p:cNvPr id="108" name="Google Shape;10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54209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/>
              <a:t>FSPBI0C – Video Call with Project Sponsor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/>
              <a:t>Meeyeon Video Recording</a:t>
            </a:r>
            <a:endParaRPr/>
          </a:p>
        </p:txBody>
      </p:sp>
      <p:sp>
        <p:nvSpPr>
          <p:cNvPr id="108" name="Google Shape;10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531584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6" name="Google Shape;656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/>
              <a:t>FSPBI0F Course Files Overview</a:t>
            </a:r>
            <a:endParaRPr/>
          </a:p>
        </p:txBody>
      </p:sp>
      <p:sp>
        <p:nvSpPr>
          <p:cNvPr id="657" name="Google Shape;657;p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2527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/>
              <a:t>FSPBI0C – Video Call with Project Sponsor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/>
              <a:t>Meeyeon Video Recording</a:t>
            </a:r>
            <a:endParaRPr/>
          </a:p>
        </p:txBody>
      </p:sp>
      <p:sp>
        <p:nvSpPr>
          <p:cNvPr id="108" name="Google Shape;10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4" name="Google Shape;664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665" name="Google Shape;665;p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4" name="Google Shape;664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665" name="Google Shape;665;p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230006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02709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 i="0"/>
              <a:t>This is optional – for organizational purposes. Hide this slide from the students.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/>
          </a:p>
        </p:txBody>
      </p:sp>
      <p:sp>
        <p:nvSpPr>
          <p:cNvPr id="162" name="Google Shape;162;p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/>
              <a:t>FSPBI0C – Video Call with Project Sponsor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/>
              <a:t>Meeyeon Video Recording</a:t>
            </a:r>
            <a:endParaRPr/>
          </a:p>
        </p:txBody>
      </p:sp>
      <p:sp>
        <p:nvSpPr>
          <p:cNvPr id="108" name="Google Shape;10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10025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/>
              <a:t>FSPBI0C – Video Call with Project Sponsor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/>
              <a:t>Meeyeon Video Recording</a:t>
            </a:r>
            <a:endParaRPr/>
          </a:p>
        </p:txBody>
      </p:sp>
      <p:sp>
        <p:nvSpPr>
          <p:cNvPr id="108" name="Google Shape;10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3703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/>
              <a:t>FSPBI0F Course Files Overview</a:t>
            </a:r>
            <a:endParaRPr/>
          </a:p>
        </p:txBody>
      </p:sp>
      <p:sp>
        <p:nvSpPr>
          <p:cNvPr id="131" name="Google Shape;131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id="{E28EBF87-BD68-43D4-B515-1A9D05C43ABC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oogle Shape;19;p95"/>
          <p:cNvSpPr txBox="1">
            <a:spLocks noGrp="1"/>
          </p:cNvSpPr>
          <p:nvPr>
            <p:ph type="title"/>
          </p:nvPr>
        </p:nvSpPr>
        <p:spPr>
          <a:xfrm>
            <a:off x="308475" y="345250"/>
            <a:ext cx="10542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95"/>
          <p:cNvSpPr txBox="1">
            <a:spLocks noGrp="1"/>
          </p:cNvSpPr>
          <p:nvPr>
            <p:ph type="body" idx="1"/>
          </p:nvPr>
        </p:nvSpPr>
        <p:spPr>
          <a:xfrm>
            <a:off x="408600" y="1148575"/>
            <a:ext cx="11376000" cy="5160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–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">
  <p:cSld name="1_Section Title">
    <p:bg>
      <p:bgPr>
        <a:gradFill>
          <a:gsLst>
            <a:gs pos="0">
              <a:schemeClr val="lt2"/>
            </a:gs>
            <a:gs pos="100000">
              <a:schemeClr val="lt2"/>
            </a:gs>
          </a:gsLst>
          <a:lin ang="3599321" scaled="0"/>
        </a:gra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 not remove" hidden="1">
            <a:extLst>
              <a:ext uri="{FF2B5EF4-FFF2-40B4-BE49-F238E27FC236}">
                <a16:creationId xmlns:a16="http://schemas.microsoft.com/office/drawing/2014/main" id="{2FE98722-4A8A-4355-A586-DED3019D2B6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Google Shape;22;p94"/>
          <p:cNvSpPr txBox="1">
            <a:spLocks noGrp="1"/>
          </p:cNvSpPr>
          <p:nvPr>
            <p:ph type="title"/>
          </p:nvPr>
        </p:nvSpPr>
        <p:spPr>
          <a:xfrm>
            <a:off x="229022" y="3746500"/>
            <a:ext cx="11733900" cy="9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3" name="Google Shape;23;p94" descr="A black and white logo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49352" y="6380922"/>
            <a:ext cx="736359" cy="26031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94"/>
          <p:cNvSpPr/>
          <p:nvPr/>
        </p:nvSpPr>
        <p:spPr>
          <a:xfrm>
            <a:off x="5272255" y="1936414"/>
            <a:ext cx="1647431" cy="1647431"/>
          </a:xfrm>
          <a:prstGeom prst="ellipse">
            <a:avLst/>
          </a:prstGeom>
          <a:solidFill>
            <a:srgbClr val="255B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42;p53">
            <a:extLst>
              <a:ext uri="{FF2B5EF4-FFF2-40B4-BE49-F238E27FC236}">
                <a16:creationId xmlns:a16="http://schemas.microsoft.com/office/drawing/2014/main" id="{50F0B4F5-D2B7-49D4-8DD9-9B360B8771AD}"/>
              </a:ext>
            </a:extLst>
          </p:cNvPr>
          <p:cNvSpPr txBox="1"/>
          <p:nvPr userDrawn="1"/>
        </p:nvSpPr>
        <p:spPr>
          <a:xfrm>
            <a:off x="305653" y="6384932"/>
            <a:ext cx="3023216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BIDA </a:t>
            </a:r>
            <a:r>
              <a:rPr lang="en-US" sz="1000" b="0" i="0" u="none" strike="noStrike" cap="none" baseline="300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TM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- Business Intelligence &amp; Data Analysis</a:t>
            </a: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 not remove" hidden="1">
            <a:extLst>
              <a:ext uri="{FF2B5EF4-FFF2-40B4-BE49-F238E27FC236}">
                <a16:creationId xmlns:a16="http://schemas.microsoft.com/office/drawing/2014/main" id="{C47D91BA-7764-4682-8DE9-48CCD00D7D9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Google Shape;26;p52"/>
          <p:cNvSpPr txBox="1">
            <a:spLocks noGrp="1"/>
          </p:cNvSpPr>
          <p:nvPr>
            <p:ph type="body" idx="1"/>
          </p:nvPr>
        </p:nvSpPr>
        <p:spPr>
          <a:xfrm>
            <a:off x="407987" y="1052736"/>
            <a:ext cx="11376025" cy="525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52"/>
          <p:cNvSpPr txBox="1">
            <a:spLocks noGrp="1"/>
          </p:cNvSpPr>
          <p:nvPr>
            <p:ph type="title"/>
          </p:nvPr>
        </p:nvSpPr>
        <p:spPr>
          <a:xfrm>
            <a:off x="191344" y="86435"/>
            <a:ext cx="11733956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2"/>
          <p:cNvSpPr txBox="1"/>
          <p:nvPr/>
        </p:nvSpPr>
        <p:spPr>
          <a:xfrm>
            <a:off x="407987" y="8109520"/>
            <a:ext cx="10943977" cy="271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68630" marR="0" lvl="1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82880" marR="0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Objectives">
  <p:cSld name="1_Objectives">
    <p:bg>
      <p:bgPr>
        <a:gradFill>
          <a:gsLst>
            <a:gs pos="0">
              <a:schemeClr val="lt2"/>
            </a:gs>
            <a:gs pos="100000">
              <a:schemeClr val="lt2"/>
            </a:gs>
          </a:gsLst>
          <a:lin ang="3599321" scaled="0"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7FAA86C4-E65D-46B8-8DF2-BEA690E4C1ED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Google Shape;30;p101"/>
          <p:cNvSpPr txBox="1">
            <a:spLocks noGrp="1"/>
          </p:cNvSpPr>
          <p:nvPr>
            <p:ph type="title"/>
          </p:nvPr>
        </p:nvSpPr>
        <p:spPr>
          <a:xfrm>
            <a:off x="305650" y="351025"/>
            <a:ext cx="106155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1" name="Google Shape;31;p101" descr="A black and white logo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49352" y="6380922"/>
            <a:ext cx="736359" cy="2603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Google Shape;33;p101"/>
          <p:cNvGrpSpPr/>
          <p:nvPr/>
        </p:nvGrpSpPr>
        <p:grpSpPr>
          <a:xfrm>
            <a:off x="408600" y="896094"/>
            <a:ext cx="727435" cy="54174"/>
            <a:chOff x="408600" y="896094"/>
            <a:chExt cx="727435" cy="54174"/>
          </a:xfrm>
        </p:grpSpPr>
        <p:sp>
          <p:nvSpPr>
            <p:cNvPr id="34" name="Google Shape;34;p101"/>
            <p:cNvSpPr/>
            <p:nvPr/>
          </p:nvSpPr>
          <p:spPr>
            <a:xfrm>
              <a:off x="421332" y="897674"/>
              <a:ext cx="691376" cy="52594"/>
            </a:xfrm>
            <a:prstGeom prst="flowChartAlternateProcess">
              <a:avLst/>
            </a:prstGeom>
            <a:solidFill>
              <a:srgbClr val="255BA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101"/>
            <p:cNvSpPr/>
            <p:nvPr/>
          </p:nvSpPr>
          <p:spPr>
            <a:xfrm>
              <a:off x="408600" y="896094"/>
              <a:ext cx="52594" cy="52594"/>
            </a:xfrm>
            <a:prstGeom prst="ellipse">
              <a:avLst/>
            </a:prstGeom>
            <a:solidFill>
              <a:srgbClr val="255BA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101"/>
            <p:cNvSpPr/>
            <p:nvPr/>
          </p:nvSpPr>
          <p:spPr>
            <a:xfrm>
              <a:off x="1083441" y="896094"/>
              <a:ext cx="52594" cy="52594"/>
            </a:xfrm>
            <a:prstGeom prst="ellipse">
              <a:avLst/>
            </a:prstGeom>
            <a:solidFill>
              <a:srgbClr val="255BA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" name="Google Shape;37;p101"/>
          <p:cNvSpPr txBox="1">
            <a:spLocks noGrp="1"/>
          </p:cNvSpPr>
          <p:nvPr>
            <p:ph type="body" idx="1"/>
          </p:nvPr>
        </p:nvSpPr>
        <p:spPr>
          <a:xfrm>
            <a:off x="408000" y="1194179"/>
            <a:ext cx="11368800" cy="5109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  <a:defRPr i="0">
                <a:solidFill>
                  <a:schemeClr val="lt1"/>
                </a:solidFill>
              </a:defRPr>
            </a:lvl1pPr>
            <a:lvl2pPr marL="914400" lvl="1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•"/>
              <a:defRPr>
                <a:solidFill>
                  <a:schemeClr val="lt1"/>
                </a:solidFill>
              </a:defRPr>
            </a:lvl4pPr>
            <a:lvl5pPr marL="2286000" lvl="4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•"/>
              <a:defRPr>
                <a:solidFill>
                  <a:schemeClr val="lt1"/>
                </a:solidFill>
              </a:defRPr>
            </a:lvl5pPr>
            <a:lvl6pPr marL="2743200" lvl="5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•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•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•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30200" algn="l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Open Sans"/>
              <a:buChar char="•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" name="Google Shape;42;p53">
            <a:extLst>
              <a:ext uri="{FF2B5EF4-FFF2-40B4-BE49-F238E27FC236}">
                <a16:creationId xmlns:a16="http://schemas.microsoft.com/office/drawing/2014/main" id="{DCF927B6-3974-4962-B530-6524B2892D1A}"/>
              </a:ext>
            </a:extLst>
          </p:cNvPr>
          <p:cNvSpPr txBox="1"/>
          <p:nvPr userDrawn="1"/>
        </p:nvSpPr>
        <p:spPr>
          <a:xfrm>
            <a:off x="305653" y="6384932"/>
            <a:ext cx="3023216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BIDA </a:t>
            </a:r>
            <a:r>
              <a:rPr lang="en-US" sz="1000" b="0" i="0" u="none" strike="noStrike" cap="none" baseline="300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TM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- Business Intelligence &amp; Data Analysis</a:t>
            </a:r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Objectives">
  <p:cSld name="2_Objectives">
    <p:bg>
      <p:bgPr>
        <a:gradFill>
          <a:gsLst>
            <a:gs pos="0">
              <a:schemeClr val="lt2"/>
            </a:gs>
            <a:gs pos="100000">
              <a:schemeClr val="lt2"/>
            </a:gs>
          </a:gsLst>
          <a:lin ang="3599321" scaled="0"/>
        </a:gra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 not remove" hidden="1">
            <a:extLst>
              <a:ext uri="{FF2B5EF4-FFF2-40B4-BE49-F238E27FC236}">
                <a16:creationId xmlns:a16="http://schemas.microsoft.com/office/drawing/2014/main" id="{E0F64548-A085-43C3-BC10-1F97829D46A6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Google Shape;39;p53"/>
          <p:cNvSpPr txBox="1">
            <a:spLocks noGrp="1"/>
          </p:cNvSpPr>
          <p:nvPr>
            <p:ph type="body" idx="1"/>
          </p:nvPr>
        </p:nvSpPr>
        <p:spPr>
          <a:xfrm>
            <a:off x="767020" y="2240740"/>
            <a:ext cx="3362334" cy="1327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  <a:defRPr i="0">
                <a:solidFill>
                  <a:schemeClr val="lt1"/>
                </a:solidFill>
              </a:defRPr>
            </a:lvl1pPr>
            <a:lvl2pPr marL="914400" lvl="1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•"/>
              <a:defRPr>
                <a:solidFill>
                  <a:schemeClr val="lt1"/>
                </a:solidFill>
              </a:defRPr>
            </a:lvl4pPr>
            <a:lvl5pPr marL="2286000" lvl="4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•"/>
              <a:defRPr>
                <a:solidFill>
                  <a:schemeClr val="lt1"/>
                </a:solidFill>
              </a:defRPr>
            </a:lvl5pPr>
            <a:lvl6pPr marL="2743200" lvl="5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•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•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•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30200" algn="l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Open Sans"/>
              <a:buChar char="•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" name="Google Shape;40;p53"/>
          <p:cNvSpPr txBox="1">
            <a:spLocks noGrp="1"/>
          </p:cNvSpPr>
          <p:nvPr>
            <p:ph type="title"/>
          </p:nvPr>
        </p:nvSpPr>
        <p:spPr>
          <a:xfrm>
            <a:off x="305650" y="351025"/>
            <a:ext cx="106155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1" name="Google Shape;41;p53" descr="A black and white logo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49352" y="6380922"/>
            <a:ext cx="736359" cy="26031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3"/>
          <p:cNvSpPr txBox="1"/>
          <p:nvPr/>
        </p:nvSpPr>
        <p:spPr>
          <a:xfrm>
            <a:off x="305653" y="6384932"/>
            <a:ext cx="3023216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BIDA </a:t>
            </a:r>
            <a:r>
              <a:rPr lang="en-US" sz="1000" b="0" i="0" u="none" strike="noStrike" cap="none" baseline="300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TM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- Business Intelligence &amp; Data Analysis</a:t>
            </a:r>
            <a:endParaRPr dirty="0"/>
          </a:p>
        </p:txBody>
      </p:sp>
      <p:sp>
        <p:nvSpPr>
          <p:cNvPr id="43" name="Google Shape;43;p53"/>
          <p:cNvSpPr txBox="1">
            <a:spLocks noGrp="1"/>
          </p:cNvSpPr>
          <p:nvPr>
            <p:ph type="body" idx="2"/>
          </p:nvPr>
        </p:nvSpPr>
        <p:spPr>
          <a:xfrm>
            <a:off x="4414833" y="2240740"/>
            <a:ext cx="3362334" cy="1327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  <a:defRPr i="0">
                <a:solidFill>
                  <a:schemeClr val="lt1"/>
                </a:solidFill>
              </a:defRPr>
            </a:lvl1pPr>
            <a:lvl2pPr marL="914400" lvl="1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•"/>
              <a:defRPr>
                <a:solidFill>
                  <a:schemeClr val="lt1"/>
                </a:solidFill>
              </a:defRPr>
            </a:lvl4pPr>
            <a:lvl5pPr marL="2286000" lvl="4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•"/>
              <a:defRPr>
                <a:solidFill>
                  <a:schemeClr val="lt1"/>
                </a:solidFill>
              </a:defRPr>
            </a:lvl5pPr>
            <a:lvl6pPr marL="2743200" lvl="5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•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•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•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30200" algn="l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Open Sans"/>
              <a:buChar char="•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4" name="Google Shape;44;p53"/>
          <p:cNvSpPr txBox="1">
            <a:spLocks noGrp="1"/>
          </p:cNvSpPr>
          <p:nvPr>
            <p:ph type="body" idx="3"/>
          </p:nvPr>
        </p:nvSpPr>
        <p:spPr>
          <a:xfrm>
            <a:off x="8062646" y="2240740"/>
            <a:ext cx="3362334" cy="1327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  <a:defRPr i="0">
                <a:solidFill>
                  <a:schemeClr val="lt1"/>
                </a:solidFill>
              </a:defRPr>
            </a:lvl1pPr>
            <a:lvl2pPr marL="914400" lvl="1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•"/>
              <a:defRPr>
                <a:solidFill>
                  <a:schemeClr val="lt1"/>
                </a:solidFill>
              </a:defRPr>
            </a:lvl4pPr>
            <a:lvl5pPr marL="2286000" lvl="4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•"/>
              <a:defRPr>
                <a:solidFill>
                  <a:schemeClr val="lt1"/>
                </a:solidFill>
              </a:defRPr>
            </a:lvl5pPr>
            <a:lvl6pPr marL="2743200" lvl="5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•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•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•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30200" algn="l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Open Sans"/>
              <a:buChar char="•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5" name="Google Shape;45;p53"/>
          <p:cNvSpPr txBox="1">
            <a:spLocks noGrp="1"/>
          </p:cNvSpPr>
          <p:nvPr>
            <p:ph type="body" idx="4"/>
          </p:nvPr>
        </p:nvSpPr>
        <p:spPr>
          <a:xfrm>
            <a:off x="767020" y="4777042"/>
            <a:ext cx="3362334" cy="1327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  <a:defRPr i="0">
                <a:solidFill>
                  <a:schemeClr val="lt1"/>
                </a:solidFill>
              </a:defRPr>
            </a:lvl1pPr>
            <a:lvl2pPr marL="914400" lvl="1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•"/>
              <a:defRPr>
                <a:solidFill>
                  <a:schemeClr val="lt1"/>
                </a:solidFill>
              </a:defRPr>
            </a:lvl4pPr>
            <a:lvl5pPr marL="2286000" lvl="4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•"/>
              <a:defRPr>
                <a:solidFill>
                  <a:schemeClr val="lt1"/>
                </a:solidFill>
              </a:defRPr>
            </a:lvl5pPr>
            <a:lvl6pPr marL="2743200" lvl="5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•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•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•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30200" algn="l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Open Sans"/>
              <a:buChar char="•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6" name="Google Shape;46;p53"/>
          <p:cNvSpPr txBox="1">
            <a:spLocks noGrp="1"/>
          </p:cNvSpPr>
          <p:nvPr>
            <p:ph type="body" idx="5"/>
          </p:nvPr>
        </p:nvSpPr>
        <p:spPr>
          <a:xfrm>
            <a:off x="4414833" y="4777042"/>
            <a:ext cx="3362334" cy="1327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  <a:defRPr i="0">
                <a:solidFill>
                  <a:schemeClr val="lt1"/>
                </a:solidFill>
              </a:defRPr>
            </a:lvl1pPr>
            <a:lvl2pPr marL="914400" lvl="1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•"/>
              <a:defRPr>
                <a:solidFill>
                  <a:schemeClr val="lt1"/>
                </a:solidFill>
              </a:defRPr>
            </a:lvl4pPr>
            <a:lvl5pPr marL="2286000" lvl="4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•"/>
              <a:defRPr>
                <a:solidFill>
                  <a:schemeClr val="lt1"/>
                </a:solidFill>
              </a:defRPr>
            </a:lvl5pPr>
            <a:lvl6pPr marL="2743200" lvl="5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•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•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•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30200" algn="l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Open Sans"/>
              <a:buChar char="•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7" name="Google Shape;47;p53"/>
          <p:cNvSpPr txBox="1">
            <a:spLocks noGrp="1"/>
          </p:cNvSpPr>
          <p:nvPr>
            <p:ph type="body" idx="6"/>
          </p:nvPr>
        </p:nvSpPr>
        <p:spPr>
          <a:xfrm>
            <a:off x="8062646" y="4777042"/>
            <a:ext cx="3362334" cy="1327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  <a:defRPr i="0">
                <a:solidFill>
                  <a:schemeClr val="lt1"/>
                </a:solidFill>
              </a:defRPr>
            </a:lvl1pPr>
            <a:lvl2pPr marL="914400" lvl="1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•"/>
              <a:defRPr>
                <a:solidFill>
                  <a:schemeClr val="lt1"/>
                </a:solidFill>
              </a:defRPr>
            </a:lvl4pPr>
            <a:lvl5pPr marL="2286000" lvl="4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•"/>
              <a:defRPr>
                <a:solidFill>
                  <a:schemeClr val="lt1"/>
                </a:solidFill>
              </a:defRPr>
            </a:lvl5pPr>
            <a:lvl6pPr marL="2743200" lvl="5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•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•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•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30200" algn="l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Open Sans"/>
              <a:buChar char="•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grpSp>
        <p:nvGrpSpPr>
          <p:cNvPr id="48" name="Google Shape;48;p53"/>
          <p:cNvGrpSpPr/>
          <p:nvPr/>
        </p:nvGrpSpPr>
        <p:grpSpPr>
          <a:xfrm>
            <a:off x="408600" y="896094"/>
            <a:ext cx="727435" cy="54174"/>
            <a:chOff x="408600" y="896094"/>
            <a:chExt cx="727435" cy="54174"/>
          </a:xfrm>
        </p:grpSpPr>
        <p:sp>
          <p:nvSpPr>
            <p:cNvPr id="49" name="Google Shape;49;p53"/>
            <p:cNvSpPr/>
            <p:nvPr/>
          </p:nvSpPr>
          <p:spPr>
            <a:xfrm>
              <a:off x="421332" y="897674"/>
              <a:ext cx="691376" cy="52594"/>
            </a:xfrm>
            <a:prstGeom prst="flowChartAlternateProcess">
              <a:avLst/>
            </a:prstGeom>
            <a:solidFill>
              <a:srgbClr val="255BA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53"/>
            <p:cNvSpPr/>
            <p:nvPr/>
          </p:nvSpPr>
          <p:spPr>
            <a:xfrm>
              <a:off x="408600" y="896094"/>
              <a:ext cx="52594" cy="52594"/>
            </a:xfrm>
            <a:prstGeom prst="ellipse">
              <a:avLst/>
            </a:prstGeom>
            <a:solidFill>
              <a:srgbClr val="255BA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53"/>
            <p:cNvSpPr/>
            <p:nvPr/>
          </p:nvSpPr>
          <p:spPr>
            <a:xfrm>
              <a:off x="1083441" y="896094"/>
              <a:ext cx="52594" cy="52594"/>
            </a:xfrm>
            <a:prstGeom prst="ellipse">
              <a:avLst/>
            </a:prstGeom>
            <a:solidFill>
              <a:srgbClr val="255BA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">
  <p:cSld name="Section Title">
    <p:bg>
      <p:bgPr>
        <a:gradFill>
          <a:gsLst>
            <a:gs pos="0">
              <a:schemeClr val="lt2"/>
            </a:gs>
            <a:gs pos="100000">
              <a:schemeClr val="lt2"/>
            </a:gs>
          </a:gsLst>
          <a:lin ang="3599321" scaled="0"/>
        </a:gra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0"/>
          <p:cNvSpPr txBox="1">
            <a:spLocks noGrp="1"/>
          </p:cNvSpPr>
          <p:nvPr>
            <p:ph type="title"/>
          </p:nvPr>
        </p:nvSpPr>
        <p:spPr>
          <a:xfrm>
            <a:off x="229022" y="3082264"/>
            <a:ext cx="11733900" cy="9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4" name="Google Shape;54;p100" descr="A black and white logo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49352" y="6380922"/>
            <a:ext cx="736359" cy="26031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42;p53">
            <a:extLst>
              <a:ext uri="{FF2B5EF4-FFF2-40B4-BE49-F238E27FC236}">
                <a16:creationId xmlns:a16="http://schemas.microsoft.com/office/drawing/2014/main" id="{1E924FB4-CDEF-457D-A744-2AC0A0667981}"/>
              </a:ext>
            </a:extLst>
          </p:cNvPr>
          <p:cNvSpPr txBox="1"/>
          <p:nvPr userDrawn="1"/>
        </p:nvSpPr>
        <p:spPr>
          <a:xfrm>
            <a:off x="305653" y="6384932"/>
            <a:ext cx="3023216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BIDA </a:t>
            </a:r>
            <a:r>
              <a:rPr lang="en-US" sz="1000" b="0" i="0" u="none" strike="noStrike" cap="none" baseline="300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TM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- Business Intelligence &amp; Data Analysis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>
            <a:alpha val="20000"/>
          </a:srgbClr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3"/>
          <p:cNvSpPr txBox="1">
            <a:spLocks noGrp="1"/>
          </p:cNvSpPr>
          <p:nvPr>
            <p:ph type="title"/>
          </p:nvPr>
        </p:nvSpPr>
        <p:spPr>
          <a:xfrm>
            <a:off x="305649" y="351025"/>
            <a:ext cx="11570399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"/>
              <a:buNone/>
              <a:defRPr sz="24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93"/>
          <p:cNvSpPr txBox="1">
            <a:spLocks noGrp="1"/>
          </p:cNvSpPr>
          <p:nvPr>
            <p:ph type="body" idx="1"/>
          </p:nvPr>
        </p:nvSpPr>
        <p:spPr>
          <a:xfrm>
            <a:off x="408600" y="1148575"/>
            <a:ext cx="11376000" cy="5160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–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30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3" name="Google Shape;13;p93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029474" y="6404874"/>
            <a:ext cx="755126" cy="246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oogle Shape;14;p93"/>
          <p:cNvGrpSpPr/>
          <p:nvPr/>
        </p:nvGrpSpPr>
        <p:grpSpPr>
          <a:xfrm>
            <a:off x="408600" y="896094"/>
            <a:ext cx="727435" cy="54174"/>
            <a:chOff x="408600" y="896094"/>
            <a:chExt cx="727435" cy="54174"/>
          </a:xfrm>
        </p:grpSpPr>
        <p:sp>
          <p:nvSpPr>
            <p:cNvPr id="15" name="Google Shape;15;p93"/>
            <p:cNvSpPr/>
            <p:nvPr/>
          </p:nvSpPr>
          <p:spPr>
            <a:xfrm>
              <a:off x="421332" y="897674"/>
              <a:ext cx="691376" cy="52594"/>
            </a:xfrm>
            <a:prstGeom prst="flowChartAlternateProcess">
              <a:avLst/>
            </a:prstGeom>
            <a:solidFill>
              <a:srgbClr val="255BA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93"/>
            <p:cNvSpPr/>
            <p:nvPr/>
          </p:nvSpPr>
          <p:spPr>
            <a:xfrm>
              <a:off x="408600" y="896094"/>
              <a:ext cx="52594" cy="52594"/>
            </a:xfrm>
            <a:prstGeom prst="ellipse">
              <a:avLst/>
            </a:prstGeom>
            <a:solidFill>
              <a:srgbClr val="255BA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93"/>
            <p:cNvSpPr/>
            <p:nvPr/>
          </p:nvSpPr>
          <p:spPr>
            <a:xfrm>
              <a:off x="1083441" y="896094"/>
              <a:ext cx="52594" cy="52594"/>
            </a:xfrm>
            <a:prstGeom prst="ellipse">
              <a:avLst/>
            </a:prstGeom>
            <a:solidFill>
              <a:srgbClr val="255BA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" name="Google Shape;42;p53">
            <a:extLst>
              <a:ext uri="{FF2B5EF4-FFF2-40B4-BE49-F238E27FC236}">
                <a16:creationId xmlns:a16="http://schemas.microsoft.com/office/drawing/2014/main" id="{9BA96951-5B8B-4DBF-944A-088A43593AC4}"/>
              </a:ext>
            </a:extLst>
          </p:cNvPr>
          <p:cNvSpPr txBox="1"/>
          <p:nvPr userDrawn="1"/>
        </p:nvSpPr>
        <p:spPr>
          <a:xfrm>
            <a:off x="305653" y="6384932"/>
            <a:ext cx="3023216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BIDA </a:t>
            </a:r>
            <a:r>
              <a:rPr lang="en-US" sz="1000" b="0" i="0" u="none" strike="noStrike" cap="none" baseline="30000" dirty="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TM</a:t>
            </a:r>
            <a:r>
              <a:rPr lang="en-US" sz="1000" b="0" i="0" u="none" strike="noStrike" cap="none" dirty="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 - Business Intelligence &amp; Data Analysis</a:t>
            </a:r>
            <a:endParaRPr dirty="0">
              <a:solidFill>
                <a:srgbClr val="A5A5A5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74">
          <p15:clr>
            <a:srgbClr val="F26B43"/>
          </p15:clr>
        </p15:guide>
        <p15:guide id="2" pos="3840">
          <p15:clr>
            <a:srgbClr val="F26B43"/>
          </p15:clr>
        </p15:guide>
        <p15:guide id="3" pos="257">
          <p15:clr>
            <a:srgbClr val="F26B43"/>
          </p15:clr>
        </p15:guide>
        <p15:guide id="4" pos="7423">
          <p15:clr>
            <a:srgbClr val="F26B43"/>
          </p15:clr>
        </p15:guide>
        <p15:guide id="5" orient="horz" pos="663">
          <p15:clr>
            <a:srgbClr val="F26B43"/>
          </p15:clr>
        </p15:guide>
        <p15:guide id="6" orient="horz" pos="22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prod-sql-cfieducation.database.windows.net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6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7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"/>
          <p:cNvSpPr txBox="1">
            <a:spLocks noGrp="1"/>
          </p:cNvSpPr>
          <p:nvPr>
            <p:ph type="title"/>
          </p:nvPr>
        </p:nvSpPr>
        <p:spPr>
          <a:xfrm>
            <a:off x="308475" y="345250"/>
            <a:ext cx="10542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/>
              <a:t>Colors for Recording</a:t>
            </a:r>
            <a:endParaRPr/>
          </a:p>
        </p:txBody>
      </p:sp>
      <p:sp>
        <p:nvSpPr>
          <p:cNvPr id="61" name="Google Shape;61;p1"/>
          <p:cNvSpPr txBox="1"/>
          <p:nvPr/>
        </p:nvSpPr>
        <p:spPr>
          <a:xfrm>
            <a:off x="954284" y="1972584"/>
            <a:ext cx="640904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FECEB8"/>
                </a:solidFill>
                <a:latin typeface="Arial"/>
                <a:ea typeface="Arial"/>
                <a:cs typeface="Arial"/>
                <a:sym typeface="Arial"/>
              </a:rPr>
              <a:t>#FDC3A9 LIGHT ORANGE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#fb7f47 DARK ORANGE</a:t>
            </a:r>
            <a:endParaRPr dirty="0"/>
          </a:p>
        </p:txBody>
      </p:sp>
      <p:sp>
        <p:nvSpPr>
          <p:cNvPr id="62" name="Google Shape;62;p1"/>
          <p:cNvSpPr txBox="1"/>
          <p:nvPr/>
        </p:nvSpPr>
        <p:spPr>
          <a:xfrm>
            <a:off x="858031" y="3928464"/>
            <a:ext cx="6093994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ABC5ED"/>
                </a:solidFill>
                <a:latin typeface="Arial"/>
                <a:ea typeface="Arial"/>
                <a:cs typeface="Arial"/>
                <a:sym typeface="Arial"/>
              </a:rPr>
              <a:t>#b6c4e0 LIGHT BLUE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#132e57 DARK BLUE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310614" y="357633"/>
            <a:ext cx="11733956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"/>
              <a:buNone/>
            </a:pPr>
            <a:r>
              <a:rPr lang="en-US" dirty="0"/>
              <a:t>Key Concepts – Order of Operations</a:t>
            </a:r>
            <a:endParaRPr dirty="0"/>
          </a:p>
        </p:txBody>
      </p:sp>
      <p:sp>
        <p:nvSpPr>
          <p:cNvPr id="142" name="Google Shape;142;p8"/>
          <p:cNvSpPr/>
          <p:nvPr/>
        </p:nvSpPr>
        <p:spPr>
          <a:xfrm>
            <a:off x="867861" y="1502270"/>
            <a:ext cx="2577763" cy="67540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228600" dist="190500" dir="5400000" algn="t" rotWithShape="0">
              <a:srgbClr val="A5A5A5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Source Filters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8"/>
          <p:cNvSpPr/>
          <p:nvPr/>
        </p:nvSpPr>
        <p:spPr>
          <a:xfrm>
            <a:off x="867864" y="2597117"/>
            <a:ext cx="2577763" cy="67540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228600" dist="190500" dir="5400000" algn="t" rotWithShape="0">
              <a:srgbClr val="A5A5A5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Context Filters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8"/>
          <p:cNvSpPr/>
          <p:nvPr/>
        </p:nvSpPr>
        <p:spPr>
          <a:xfrm>
            <a:off x="867862" y="3700390"/>
            <a:ext cx="2577763" cy="67540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228600" dist="190500" dir="5400000" algn="t" rotWithShape="0">
              <a:srgbClr val="A5A5A5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Dimension Filters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8"/>
          <p:cNvSpPr/>
          <p:nvPr/>
        </p:nvSpPr>
        <p:spPr>
          <a:xfrm>
            <a:off x="867863" y="4780208"/>
            <a:ext cx="2577763" cy="67540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228600" dist="190500" dir="5400000" algn="t" rotWithShape="0">
              <a:srgbClr val="A5A5A5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Measure Filters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8"/>
          <p:cNvSpPr/>
          <p:nvPr/>
        </p:nvSpPr>
        <p:spPr>
          <a:xfrm>
            <a:off x="4006680" y="3238812"/>
            <a:ext cx="5542452" cy="50161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Top N, Sets, Conditional Filters &amp; Fixed LOD</a:t>
            </a: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8"/>
          <p:cNvSpPr/>
          <p:nvPr/>
        </p:nvSpPr>
        <p:spPr>
          <a:xfrm rot="10800000">
            <a:off x="2010447" y="1214474"/>
            <a:ext cx="292608" cy="199136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  <a:effectLst>
            <a:outerShdw blurRad="228600" dist="190500" dir="5400000" algn="t" rotWithShape="0">
              <a:srgbClr val="A5A5A5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p8"/>
          <p:cNvSpPr/>
          <p:nvPr/>
        </p:nvSpPr>
        <p:spPr>
          <a:xfrm rot="10800000">
            <a:off x="2010447" y="2304966"/>
            <a:ext cx="292608" cy="199136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  <a:effectLst>
            <a:outerShdw blurRad="228600" dist="190500" dir="5400000" algn="t" rotWithShape="0">
              <a:srgbClr val="A5A5A5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" name="Google Shape;149;p8"/>
          <p:cNvSpPr/>
          <p:nvPr/>
        </p:nvSpPr>
        <p:spPr>
          <a:xfrm rot="10800000">
            <a:off x="2010446" y="3395458"/>
            <a:ext cx="292608" cy="199136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  <a:effectLst>
            <a:outerShdw blurRad="228600" dist="190500" dir="5400000" algn="t" rotWithShape="0">
              <a:srgbClr val="A5A5A5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8"/>
          <p:cNvSpPr/>
          <p:nvPr/>
        </p:nvSpPr>
        <p:spPr>
          <a:xfrm rot="10800000">
            <a:off x="2010445" y="4485950"/>
            <a:ext cx="292608" cy="199136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  <a:effectLst>
            <a:outerShdw blurRad="228600" dist="190500" dir="5400000" algn="t" rotWithShape="0">
              <a:srgbClr val="A5A5A5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p8"/>
          <p:cNvSpPr/>
          <p:nvPr/>
        </p:nvSpPr>
        <p:spPr>
          <a:xfrm rot="10800000">
            <a:off x="2010444" y="5576440"/>
            <a:ext cx="292608" cy="199136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  <a:effectLst>
            <a:outerShdw blurRad="228600" dist="190500" dir="5400000" algn="t" rotWithShape="0">
              <a:srgbClr val="A5A5A5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" name="Google Shape;152;p8"/>
          <p:cNvSpPr/>
          <p:nvPr/>
        </p:nvSpPr>
        <p:spPr>
          <a:xfrm>
            <a:off x="4006680" y="4329304"/>
            <a:ext cx="5542452" cy="50161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Include / Exclude LOD, Data blending</a:t>
            </a: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8"/>
          <p:cNvSpPr/>
          <p:nvPr/>
        </p:nvSpPr>
        <p:spPr>
          <a:xfrm>
            <a:off x="4006680" y="5368302"/>
            <a:ext cx="5542452" cy="50161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Table Calcs, Totals, Forecasts </a:t>
            </a: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8"/>
          <p:cNvCxnSpPr/>
          <p:nvPr/>
        </p:nvCxnSpPr>
        <p:spPr>
          <a:xfrm rot="10800000">
            <a:off x="3234310" y="3489621"/>
            <a:ext cx="683596" cy="1"/>
          </a:xfrm>
          <a:prstGeom prst="straightConnector1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55" name="Google Shape;155;p8"/>
          <p:cNvCxnSpPr/>
          <p:nvPr/>
        </p:nvCxnSpPr>
        <p:spPr>
          <a:xfrm rot="10800000">
            <a:off x="3234310" y="4586552"/>
            <a:ext cx="683596" cy="1"/>
          </a:xfrm>
          <a:prstGeom prst="straightConnector1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56" name="Google Shape;156;p8"/>
          <p:cNvCxnSpPr/>
          <p:nvPr/>
        </p:nvCxnSpPr>
        <p:spPr>
          <a:xfrm rot="10800000">
            <a:off x="3234310" y="5666137"/>
            <a:ext cx="683596" cy="1"/>
          </a:xfrm>
          <a:prstGeom prst="straightConnector1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57" name="Google Shape;157;p8"/>
          <p:cNvSpPr txBox="1">
            <a:spLocks noGrp="1"/>
          </p:cNvSpPr>
          <p:nvPr>
            <p:ph type="body" idx="1"/>
          </p:nvPr>
        </p:nvSpPr>
        <p:spPr>
          <a:xfrm>
            <a:off x="4680161" y="1441470"/>
            <a:ext cx="7040480" cy="1259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</a:pPr>
            <a:r>
              <a:rPr lang="en-US" dirty="0"/>
              <a:t>Filters </a:t>
            </a:r>
            <a:r>
              <a:rPr lang="en-US" dirty="0" err="1"/>
              <a:t>cccc</a:t>
            </a:r>
            <a:endParaRPr dirty="0"/>
          </a:p>
        </p:txBody>
      </p:sp>
      <p:sp>
        <p:nvSpPr>
          <p:cNvPr id="158" name="Google Shape;158;p8"/>
          <p:cNvSpPr/>
          <p:nvPr/>
        </p:nvSpPr>
        <p:spPr>
          <a:xfrm>
            <a:off x="2705151" y="3386890"/>
            <a:ext cx="292608" cy="199136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228600" dist="190500" dir="5400000" algn="t" rotWithShape="0">
              <a:srgbClr val="A5A5A5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8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1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4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310614" y="357633"/>
            <a:ext cx="11733956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"/>
              <a:buNone/>
            </a:pPr>
            <a:r>
              <a:rPr lang="en-US" dirty="0"/>
              <a:t>Key Concepts – Parameters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60D2ED-B1A4-4C83-8047-D8385C2B79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4163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310614" y="357633"/>
            <a:ext cx="11733956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"/>
              <a:buNone/>
            </a:pPr>
            <a:r>
              <a:rPr lang="en-US" dirty="0"/>
              <a:t>Key Concepts – Table Calculations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60D2ED-B1A4-4C83-8047-D8385C2B79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7184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310614" y="357633"/>
            <a:ext cx="11733956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"/>
              <a:buNone/>
            </a:pPr>
            <a:r>
              <a:rPr lang="en-US" dirty="0"/>
              <a:t>Key Concepts – Parameter Actions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60D2ED-B1A4-4C83-8047-D8385C2B79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3743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E0899-825D-4E6F-A4B3-EA6F68012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lt1"/>
                </a:solidFill>
              </a:rPr>
              <a:t>Trading Dashboard in Tableau - Case Study Approach</a:t>
            </a:r>
            <a:endParaRPr lang="en-CA" dirty="0">
              <a:solidFill>
                <a:schemeClr val="bg1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F5537DA-8478-439F-850A-9124C56BB586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709861072"/>
              </p:ext>
            </p:extLst>
          </p:nvPr>
        </p:nvGraphicFramePr>
        <p:xfrm>
          <a:off x="407988" y="849313"/>
          <a:ext cx="11376025" cy="5159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0729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E0899-825D-4E6F-A4B3-EA6F68012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lt1"/>
                </a:solidFill>
              </a:rPr>
              <a:t>Trading Dashboard in Tableau - Case Study Approach</a:t>
            </a:r>
            <a:endParaRPr lang="en-CA" dirty="0">
              <a:solidFill>
                <a:schemeClr val="bg1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F5537DA-8478-439F-850A-9124C56BB586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844450396"/>
              </p:ext>
            </p:extLst>
          </p:nvPr>
        </p:nvGraphicFramePr>
        <p:xfrm>
          <a:off x="407988" y="849313"/>
          <a:ext cx="11376025" cy="5159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48220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0"/>
          <p:cNvSpPr txBox="1">
            <a:spLocks noGrp="1"/>
          </p:cNvSpPr>
          <p:nvPr>
            <p:ph type="title"/>
          </p:nvPr>
        </p:nvSpPr>
        <p:spPr>
          <a:xfrm>
            <a:off x="229022" y="3746500"/>
            <a:ext cx="11733900" cy="9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</a:pPr>
            <a:r>
              <a:rPr lang="en-US" dirty="0"/>
              <a:t>Pull Historical Prices into Tableau</a:t>
            </a:r>
            <a:endParaRPr dirty="0"/>
          </a:p>
        </p:txBody>
      </p:sp>
      <p:pic>
        <p:nvPicPr>
          <p:cNvPr id="213" name="Google Shape;213;p10" descr="Database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3001" y="2268567"/>
            <a:ext cx="1026000" cy="10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"/>
          <p:cNvSpPr txBox="1">
            <a:spLocks noGrp="1"/>
          </p:cNvSpPr>
          <p:nvPr>
            <p:ph type="body" idx="1"/>
          </p:nvPr>
        </p:nvSpPr>
        <p:spPr>
          <a:xfrm>
            <a:off x="767020" y="2024167"/>
            <a:ext cx="2910633" cy="1327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r>
              <a:rPr lang="en-US" dirty="0"/>
              <a:t>1. </a:t>
            </a:r>
            <a:r>
              <a:rPr lang="en-US" b="1" dirty="0">
                <a:solidFill>
                  <a:schemeClr val="accent1"/>
                </a:solidFill>
              </a:rPr>
              <a:t>Connect to the database </a:t>
            </a:r>
            <a:r>
              <a:rPr lang="en-US" dirty="0"/>
              <a:t>using Azure Data Studio</a:t>
            </a:r>
            <a:endParaRPr dirty="0"/>
          </a:p>
        </p:txBody>
      </p:sp>
      <p:sp>
        <p:nvSpPr>
          <p:cNvPr id="220" name="Google Shape;220;p11"/>
          <p:cNvSpPr txBox="1">
            <a:spLocks noGrp="1"/>
          </p:cNvSpPr>
          <p:nvPr>
            <p:ph type="title"/>
          </p:nvPr>
        </p:nvSpPr>
        <p:spPr>
          <a:xfrm>
            <a:off x="305650" y="351025"/>
            <a:ext cx="106155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>
                <a:latin typeface="Open Sans"/>
                <a:ea typeface="Open Sans"/>
                <a:cs typeface="Open Sans"/>
                <a:sym typeface="Open Sans"/>
              </a:rPr>
              <a:t>Task List: Pull Historical Prices Into Tableau</a:t>
            </a:r>
            <a:endParaRPr sz="24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" name="Google Shape;221;p11"/>
          <p:cNvSpPr txBox="1">
            <a:spLocks noGrp="1"/>
          </p:cNvSpPr>
          <p:nvPr>
            <p:ph type="body" idx="2"/>
          </p:nvPr>
        </p:nvSpPr>
        <p:spPr>
          <a:xfrm>
            <a:off x="4414834" y="2024167"/>
            <a:ext cx="3048756" cy="1327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r>
              <a:rPr lang="en-US" dirty="0"/>
              <a:t>2. </a:t>
            </a:r>
            <a:r>
              <a:rPr lang="en-US" b="1" dirty="0">
                <a:solidFill>
                  <a:schemeClr val="accent1"/>
                </a:solidFill>
              </a:rPr>
              <a:t>Explore the database </a:t>
            </a:r>
            <a:r>
              <a:rPr lang="en-US" dirty="0"/>
              <a:t>using the ERD and Azure interface</a:t>
            </a:r>
            <a:endParaRPr dirty="0"/>
          </a:p>
        </p:txBody>
      </p:sp>
      <p:sp>
        <p:nvSpPr>
          <p:cNvPr id="222" name="Google Shape;222;p11"/>
          <p:cNvSpPr txBox="1">
            <a:spLocks noGrp="1"/>
          </p:cNvSpPr>
          <p:nvPr>
            <p:ph type="body" idx="3"/>
          </p:nvPr>
        </p:nvSpPr>
        <p:spPr>
          <a:xfrm>
            <a:off x="8062646" y="2024167"/>
            <a:ext cx="3604638" cy="1327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r>
              <a:rPr lang="en-US" dirty="0"/>
              <a:t>3. Write a query to return </a:t>
            </a:r>
            <a:r>
              <a:rPr lang="en-US" b="1" dirty="0">
                <a:solidFill>
                  <a:schemeClr val="accent1"/>
                </a:solidFill>
              </a:rPr>
              <a:t>Historical Stock prices</a:t>
            </a:r>
            <a:r>
              <a:rPr lang="en-US" dirty="0"/>
              <a:t> from the database</a:t>
            </a:r>
            <a:endParaRPr dirty="0"/>
          </a:p>
        </p:txBody>
      </p:sp>
      <p:pic>
        <p:nvPicPr>
          <p:cNvPr id="226" name="Google Shape;226;p11" descr="Database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6800" y="1303200"/>
            <a:ext cx="702000" cy="7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1" descr="Flowchart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3600" y="1303200"/>
            <a:ext cx="702000" cy="7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1" descr="Table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62646" y="1303200"/>
            <a:ext cx="702000" cy="7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D4CB4B8-2BB7-4E35-96B7-D20D7ABBB4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9" t="486" r="298" b="727"/>
          <a:stretch/>
        </p:blipFill>
        <p:spPr>
          <a:xfrm>
            <a:off x="1046746" y="3093720"/>
            <a:ext cx="10150643" cy="2155190"/>
          </a:xfrm>
          <a:prstGeom prst="rect">
            <a:avLst/>
          </a:prstGeom>
        </p:spPr>
      </p:pic>
      <p:sp>
        <p:nvSpPr>
          <p:cNvPr id="30" name="Google Shape;221;p11">
            <a:extLst>
              <a:ext uri="{FF2B5EF4-FFF2-40B4-BE49-F238E27FC236}">
                <a16:creationId xmlns:a16="http://schemas.microsoft.com/office/drawing/2014/main" id="{2927DBA4-8C88-48CD-B538-8F8863C0C65B}"/>
              </a:ext>
            </a:extLst>
          </p:cNvPr>
          <p:cNvSpPr txBox="1">
            <a:spLocks/>
          </p:cNvSpPr>
          <p:nvPr/>
        </p:nvSpPr>
        <p:spPr>
          <a:xfrm>
            <a:off x="766800" y="5554800"/>
            <a:ext cx="10900484" cy="59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•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 Light"/>
              <a:buChar char="–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•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•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30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•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30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•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30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•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30200" algn="l" rtl="0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Open Sans"/>
              <a:buChar char="•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dirty="0">
                <a:solidFill>
                  <a:schemeClr val="bg1"/>
                </a:solidFill>
              </a:rPr>
              <a:t>4. Finally, import the data to Tableau by querying the view called </a:t>
            </a:r>
            <a:r>
              <a:rPr lang="en-US" sz="1600" b="1" i="0" u="none" strike="noStrike" cap="none" dirty="0" err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vHistoricalPricesReporting</a:t>
            </a:r>
            <a:endParaRPr lang="en-US" sz="1600" b="1" i="0" u="none" strike="noStrike" cap="none" dirty="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/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0" build="p"/>
      <p:bldP spid="221" grpId="0" build="p"/>
      <p:bldP spid="222" grpId="0" build="p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"/>
          <p:cNvSpPr txBox="1">
            <a:spLocks noGrp="1"/>
          </p:cNvSpPr>
          <p:nvPr>
            <p:ph type="title"/>
          </p:nvPr>
        </p:nvSpPr>
        <p:spPr>
          <a:xfrm>
            <a:off x="308475" y="345250"/>
            <a:ext cx="10542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/>
              <a:t>Database Connection Details</a:t>
            </a:r>
            <a:endParaRPr dirty="0"/>
          </a:p>
        </p:txBody>
      </p:sp>
      <p:sp>
        <p:nvSpPr>
          <p:cNvPr id="238" name="Google Shape;238;p12"/>
          <p:cNvSpPr txBox="1"/>
          <p:nvPr/>
        </p:nvSpPr>
        <p:spPr>
          <a:xfrm>
            <a:off x="519955" y="1180958"/>
            <a:ext cx="11376023" cy="500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dirty="0"/>
          </a:p>
        </p:txBody>
      </p:sp>
      <p:sp>
        <p:nvSpPr>
          <p:cNvPr id="6" name="Google Shape;245;p13">
            <a:extLst>
              <a:ext uri="{FF2B5EF4-FFF2-40B4-BE49-F238E27FC236}">
                <a16:creationId xmlns:a16="http://schemas.microsoft.com/office/drawing/2014/main" id="{6071627B-AE66-4A22-95C5-5451CC2A73A4}"/>
              </a:ext>
            </a:extLst>
          </p:cNvPr>
          <p:cNvSpPr txBox="1"/>
          <p:nvPr/>
        </p:nvSpPr>
        <p:spPr>
          <a:xfrm>
            <a:off x="483860" y="1152884"/>
            <a:ext cx="11376023" cy="500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Use the following connection details in Azure Data Studio or Excel to connect to the data. 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79D4AB-410B-47EC-BCDA-D22CABD2359D}"/>
              </a:ext>
            </a:extLst>
          </p:cNvPr>
          <p:cNvSpPr txBox="1"/>
          <p:nvPr/>
        </p:nvSpPr>
        <p:spPr>
          <a:xfrm>
            <a:off x="374206" y="1596415"/>
            <a:ext cx="609502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Server: </a:t>
            </a:r>
            <a:r>
              <a:rPr lang="en-US" sz="1400" b="0" i="0" u="none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prod-sql-cfieducation.database.windows.net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Username: </a:t>
            </a:r>
            <a:r>
              <a:rPr lang="en-US" sz="14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ReportingUser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Pass: CFICapitalPartners789#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Database: </a:t>
            </a:r>
            <a:r>
              <a:rPr lang="en-US" sz="1400" b="0" i="0" u="none" strike="noStrike" dirty="0" err="1">
                <a:solidFill>
                  <a:srgbClr val="1D1C1D"/>
                </a:solidFill>
                <a:effectLst/>
                <a:latin typeface="Arial" panose="020B0604020202020204" pitchFamily="34" charset="0"/>
              </a:rPr>
              <a:t>StockPricesDW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"/>
          <p:cNvSpPr txBox="1">
            <a:spLocks noGrp="1"/>
          </p:cNvSpPr>
          <p:nvPr>
            <p:ph type="title"/>
          </p:nvPr>
        </p:nvSpPr>
        <p:spPr>
          <a:xfrm>
            <a:off x="308475" y="345250"/>
            <a:ext cx="10542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/>
              <a:t>ERD – CFI Capital Partners </a:t>
            </a:r>
            <a:r>
              <a:rPr lang="en-US" dirty="0" err="1"/>
              <a:t>StockPricesDW</a:t>
            </a:r>
            <a:endParaRPr dirty="0"/>
          </a:p>
        </p:txBody>
      </p:sp>
      <p:sp>
        <p:nvSpPr>
          <p:cNvPr id="238" name="Google Shape;238;p12"/>
          <p:cNvSpPr txBox="1"/>
          <p:nvPr/>
        </p:nvSpPr>
        <p:spPr>
          <a:xfrm>
            <a:off x="519955" y="1180958"/>
            <a:ext cx="11376023" cy="500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dirty="0"/>
          </a:p>
        </p:txBody>
      </p:sp>
      <p:sp>
        <p:nvSpPr>
          <p:cNvPr id="6" name="Google Shape;245;p13">
            <a:extLst>
              <a:ext uri="{FF2B5EF4-FFF2-40B4-BE49-F238E27FC236}">
                <a16:creationId xmlns:a16="http://schemas.microsoft.com/office/drawing/2014/main" id="{6071627B-AE66-4A22-95C5-5451CC2A73A4}"/>
              </a:ext>
            </a:extLst>
          </p:cNvPr>
          <p:cNvSpPr txBox="1"/>
          <p:nvPr/>
        </p:nvSpPr>
        <p:spPr>
          <a:xfrm>
            <a:off x="483860" y="1152884"/>
            <a:ext cx="11376023" cy="500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Use the Entity Relationship Diagram to help you understand the database structure and write your queries. </a:t>
            </a:r>
            <a:endParaRPr dirty="0"/>
          </a:p>
        </p:txBody>
      </p:sp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9B39550-631E-461A-8153-C50E6EE3F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125" y="1822558"/>
            <a:ext cx="5883021" cy="415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016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1"/>
          <p:cNvSpPr txBox="1">
            <a:spLocks noGrp="1"/>
          </p:cNvSpPr>
          <p:nvPr>
            <p:ph type="title"/>
          </p:nvPr>
        </p:nvSpPr>
        <p:spPr>
          <a:xfrm>
            <a:off x="229022" y="3746500"/>
            <a:ext cx="11733900" cy="9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</a:pPr>
            <a:r>
              <a:rPr lang="en-US" dirty="0"/>
              <a:t>Trading Dashboard in Tableau</a:t>
            </a:r>
            <a:endParaRPr dirty="0"/>
          </a:p>
        </p:txBody>
      </p:sp>
      <p:pic>
        <p:nvPicPr>
          <p:cNvPr id="69" name="Google Shape;69;p51" descr="Illustrator with solid fill"/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83001" y="2268567"/>
            <a:ext cx="1026000" cy="10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 txBox="1">
            <a:spLocks noGrp="1"/>
          </p:cNvSpPr>
          <p:nvPr>
            <p:ph type="title"/>
          </p:nvPr>
        </p:nvSpPr>
        <p:spPr>
          <a:xfrm>
            <a:off x="308475" y="345250"/>
            <a:ext cx="10542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/>
              <a:t>Student Task Review: Write a Query for Historical Prices</a:t>
            </a:r>
            <a:endParaRPr dirty="0"/>
          </a:p>
        </p:txBody>
      </p:sp>
      <p:sp>
        <p:nvSpPr>
          <p:cNvPr id="258" name="Google Shape;258;p14"/>
          <p:cNvSpPr txBox="1"/>
          <p:nvPr/>
        </p:nvSpPr>
        <p:spPr>
          <a:xfrm>
            <a:off x="581526" y="1650187"/>
            <a:ext cx="4632158" cy="442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77500" lnSpcReduction="2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CA" sz="18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</a:t>
            </a:r>
            <a:endParaRPr lang="en-CA" sz="2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CA" sz="2000" b="0" dirty="0">
                <a:effectLst/>
              </a:rPr>
              <a:t>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CA" sz="1800" b="0" i="0" u="none" strike="noStrike" dirty="0" err="1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hist.FactID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,</a:t>
            </a:r>
            <a:endParaRPr lang="en-CA" sz="2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CA" sz="1800" b="0" i="0" u="none" strike="noStrike" dirty="0" err="1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hist.Date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,</a:t>
            </a:r>
            <a:endParaRPr lang="en-CA" sz="2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   hist.[Open],</a:t>
            </a:r>
            <a:endParaRPr lang="en-CA" sz="2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CA" sz="1800" b="0" i="0" u="none" strike="noStrike" dirty="0" err="1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hist.High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,</a:t>
            </a:r>
            <a:endParaRPr lang="en-CA" sz="2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CA" sz="1800" b="0" i="0" u="none" strike="noStrike" dirty="0" err="1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hist.Low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,</a:t>
            </a:r>
            <a:endParaRPr lang="en-CA" sz="2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   hist.[Close],</a:t>
            </a:r>
            <a:endParaRPr lang="en-CA" sz="2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CA" sz="1800" b="0" i="0" u="none" strike="noStrike" dirty="0" err="1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hist.AdjClose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,</a:t>
            </a:r>
            <a:endParaRPr lang="en-CA" sz="2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CA" sz="1800" b="0" i="0" u="none" strike="noStrike" dirty="0" err="1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hist.Volume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,</a:t>
            </a:r>
            <a:endParaRPr lang="en-CA" sz="2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CA" sz="2000" b="0" dirty="0">
                <a:effectLst/>
              </a:rPr>
              <a:t>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CA" sz="1800" b="0" i="0" u="none" strike="noStrike" dirty="0" err="1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sec.Company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,</a:t>
            </a:r>
            <a:endParaRPr lang="en-CA" sz="2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CA" sz="1800" b="0" i="0" u="none" strike="noStrike" dirty="0" err="1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sec.Symbol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,</a:t>
            </a:r>
            <a:endParaRPr lang="en-CA" sz="2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CA" sz="1800" b="0" i="0" u="none" strike="noStrike" dirty="0" err="1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sec.Industry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,</a:t>
            </a:r>
            <a:endParaRPr lang="en-CA" sz="2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CA" sz="1800" b="0" i="0" u="none" strike="noStrike" dirty="0" err="1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sec.IndexWeighting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,</a:t>
            </a:r>
            <a:endParaRPr lang="en-CA" sz="2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CA" sz="2000" b="0" dirty="0">
                <a:effectLst/>
              </a:rPr>
              <a:t>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CA" sz="1800" b="0" i="0" u="none" strike="noStrike" dirty="0" err="1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exc.Symbol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8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 Exchange</a:t>
            </a:r>
            <a:endParaRPr lang="en-CA" sz="2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CA" sz="2000" b="0" dirty="0">
                <a:effectLst/>
              </a:rPr>
              <a:t>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CA" sz="18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CA" sz="1800" b="0" i="0" u="none" strike="noStrike" dirty="0" err="1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dbo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].[</a:t>
            </a:r>
            <a:r>
              <a:rPr lang="en-CA" sz="1800" b="0" i="0" u="none" strike="noStrike" dirty="0" err="1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FactPrices_Daily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CA" sz="18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 hist</a:t>
            </a:r>
            <a:endParaRPr lang="en-CA" sz="2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CA" sz="2000" b="0" dirty="0">
                <a:effectLst/>
              </a:rPr>
              <a:t>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CA" sz="18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INNER JOIN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CA" sz="1800" b="0" i="0" u="none" strike="noStrike" dirty="0" err="1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dbo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].[</a:t>
            </a:r>
            <a:r>
              <a:rPr lang="en-CA" sz="1800" b="0" i="0" u="none" strike="noStrike" dirty="0" err="1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dimSecurity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CA" sz="18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 sec </a:t>
            </a:r>
            <a:endParaRPr lang="en-CA" sz="2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CA" sz="18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800" b="0" i="0" u="none" strike="noStrike" dirty="0" err="1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hist.SecurityID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 sec.ID</a:t>
            </a:r>
            <a:endParaRPr lang="en-CA" sz="2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     </a:t>
            </a:r>
            <a:endParaRPr lang="en-CA" sz="2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CA" sz="18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INNER JOIN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CA" sz="1800" b="0" i="0" u="none" strike="noStrike" dirty="0" err="1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dbo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].[</a:t>
            </a:r>
            <a:r>
              <a:rPr lang="en-CA" sz="1800" b="0" i="0" u="none" strike="noStrike" dirty="0" err="1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dimExchange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CA" sz="18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800" b="0" i="0" u="none" strike="noStrike" dirty="0" err="1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exc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</a:t>
            </a:r>
            <a:endParaRPr lang="en-CA" sz="2000" b="0" dirty="0">
              <a:effectLst/>
            </a:endParaRPr>
          </a:p>
          <a:p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CA" sz="18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800" b="0" i="0" u="none" strike="noStrike" dirty="0" err="1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sec.ExchangeID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 exc.ID</a:t>
            </a:r>
            <a:endParaRPr dirty="0"/>
          </a:p>
        </p:txBody>
      </p:sp>
      <p:sp>
        <p:nvSpPr>
          <p:cNvPr id="259" name="Google Shape;259;p14"/>
          <p:cNvSpPr txBox="1"/>
          <p:nvPr/>
        </p:nvSpPr>
        <p:spPr>
          <a:xfrm>
            <a:off x="509335" y="1188979"/>
            <a:ext cx="10904621" cy="40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Below is the final query required to source historical data from the database. </a:t>
            </a:r>
            <a:endParaRPr dirty="0"/>
          </a:p>
        </p:txBody>
      </p:sp>
      <p:sp>
        <p:nvSpPr>
          <p:cNvPr id="260" name="Google Shape;260;p14"/>
          <p:cNvSpPr txBox="1"/>
          <p:nvPr/>
        </p:nvSpPr>
        <p:spPr>
          <a:xfrm>
            <a:off x="5719011" y="1734210"/>
            <a:ext cx="5514474" cy="413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Creating a view</a:t>
            </a:r>
            <a:endParaRPr b="1" dirty="0">
              <a:solidFill>
                <a:schemeClr val="tx2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 make life simpler for the database administrator, we can prepare the full code required to create the view.</a:t>
            </a:r>
            <a:endParaRPr dirty="0"/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br>
              <a:rPr lang="en-US" sz="16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 do this, we can wrap the query in the following code:</a:t>
            </a:r>
            <a:endParaRPr dirty="0"/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CREATE VIEW </a:t>
            </a:r>
            <a:r>
              <a:rPr lang="en-US" sz="1600" b="1" i="0" u="none" strike="noStrike" cap="none" dirty="0" err="1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vHistoricalPricesReporting</a:t>
            </a:r>
            <a:endParaRPr sz="1600" b="1" i="0" u="none" strike="noStrike" cap="none" dirty="0">
              <a:solidFill>
                <a:schemeClr val="tx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AS</a:t>
            </a:r>
            <a:endParaRPr b="1" dirty="0">
              <a:solidFill>
                <a:schemeClr val="tx2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600" b="1" i="0" u="none" strike="noStrike" cap="none" dirty="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QUERY HERE</a:t>
            </a:r>
            <a:endParaRPr dirty="0">
              <a:solidFill>
                <a:schemeClr val="accent4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GO</a:t>
            </a:r>
            <a:endParaRPr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E0899-825D-4E6F-A4B3-EA6F68012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lt1"/>
                </a:solidFill>
              </a:rPr>
              <a:t>Trading Dashboard in Tableau - Case Study Approach</a:t>
            </a:r>
            <a:endParaRPr lang="en-CA" dirty="0">
              <a:solidFill>
                <a:schemeClr val="bg1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F5537DA-8478-439F-850A-9124C56BB586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838718631"/>
              </p:ext>
            </p:extLst>
          </p:nvPr>
        </p:nvGraphicFramePr>
        <p:xfrm>
          <a:off x="407988" y="849313"/>
          <a:ext cx="11376025" cy="5159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0065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6"/>
          <p:cNvSpPr txBox="1">
            <a:spLocks noGrp="1"/>
          </p:cNvSpPr>
          <p:nvPr>
            <p:ph type="title"/>
          </p:nvPr>
        </p:nvSpPr>
        <p:spPr>
          <a:xfrm>
            <a:off x="229022" y="3746500"/>
            <a:ext cx="11733900" cy="9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</a:pPr>
            <a:r>
              <a:rPr lang="en-US" dirty="0"/>
              <a:t>Create Visuals for Historical Prices</a:t>
            </a:r>
            <a:endParaRPr dirty="0"/>
          </a:p>
        </p:txBody>
      </p:sp>
      <p:pic>
        <p:nvPicPr>
          <p:cNvPr id="295" name="Google Shape;295;p16" descr="Presentation with bar chart with solid fill"/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83001" y="2268567"/>
            <a:ext cx="1026000" cy="10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"/>
          <p:cNvSpPr txBox="1">
            <a:spLocks noGrp="1"/>
          </p:cNvSpPr>
          <p:nvPr>
            <p:ph type="body" idx="1"/>
          </p:nvPr>
        </p:nvSpPr>
        <p:spPr>
          <a:xfrm>
            <a:off x="767020" y="2955749"/>
            <a:ext cx="2930685" cy="496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r>
              <a:rPr lang="en-US" dirty="0"/>
              <a:t>1. Create a </a:t>
            </a:r>
            <a:r>
              <a:rPr lang="en-US" b="1" dirty="0">
                <a:solidFill>
                  <a:schemeClr val="accent1"/>
                </a:solidFill>
              </a:rPr>
              <a:t>Candlestick chart</a:t>
            </a:r>
            <a:endParaRPr b="1" dirty="0">
              <a:solidFill>
                <a:schemeClr val="accent1"/>
              </a:solidFill>
            </a:endParaRPr>
          </a:p>
        </p:txBody>
      </p:sp>
      <p:sp>
        <p:nvSpPr>
          <p:cNvPr id="302" name="Google Shape;302;p17"/>
          <p:cNvSpPr txBox="1">
            <a:spLocks noGrp="1"/>
          </p:cNvSpPr>
          <p:nvPr>
            <p:ph type="title"/>
          </p:nvPr>
        </p:nvSpPr>
        <p:spPr>
          <a:xfrm>
            <a:off x="305650" y="351025"/>
            <a:ext cx="106155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>
                <a:latin typeface="Open Sans"/>
                <a:ea typeface="Open Sans"/>
                <a:cs typeface="Open Sans"/>
                <a:sym typeface="Open Sans"/>
              </a:rPr>
              <a:t>Task List: Create Visuals for Historical Prices</a:t>
            </a:r>
            <a:endParaRPr sz="24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3" name="Google Shape;303;p17"/>
          <p:cNvSpPr txBox="1">
            <a:spLocks noGrp="1"/>
          </p:cNvSpPr>
          <p:nvPr>
            <p:ph type="body" idx="2"/>
          </p:nvPr>
        </p:nvSpPr>
        <p:spPr>
          <a:xfrm>
            <a:off x="8194793" y="2945203"/>
            <a:ext cx="2842175" cy="760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r>
              <a:rPr lang="en-US" dirty="0"/>
              <a:t>3. Create a </a:t>
            </a:r>
            <a:r>
              <a:rPr lang="en-US" b="1" dirty="0">
                <a:solidFill>
                  <a:schemeClr val="accent1"/>
                </a:solidFill>
              </a:rPr>
              <a:t>Bollinger Bands </a:t>
            </a:r>
            <a:r>
              <a:rPr lang="en-US" dirty="0"/>
              <a:t>chart</a:t>
            </a:r>
            <a:endParaRPr dirty="0"/>
          </a:p>
        </p:txBody>
      </p:sp>
      <p:sp>
        <p:nvSpPr>
          <p:cNvPr id="306" name="Google Shape;306;p17"/>
          <p:cNvSpPr txBox="1"/>
          <p:nvPr/>
        </p:nvSpPr>
        <p:spPr>
          <a:xfrm>
            <a:off x="8062649" y="5667763"/>
            <a:ext cx="2858502" cy="760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r>
              <a:rPr lang="en-US" sz="16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. Creat</a:t>
            </a:r>
            <a:r>
              <a:rPr lang="en-US" sz="16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 a 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Total Growth Heat </a:t>
            </a:r>
            <a:r>
              <a:rPr lang="en-US" sz="16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table</a:t>
            </a:r>
            <a:endParaRPr dirty="0"/>
          </a:p>
        </p:txBody>
      </p:sp>
      <p:sp>
        <p:nvSpPr>
          <p:cNvPr id="308" name="Google Shape;308;p17"/>
          <p:cNvSpPr txBox="1"/>
          <p:nvPr/>
        </p:nvSpPr>
        <p:spPr>
          <a:xfrm>
            <a:off x="672481" y="5646824"/>
            <a:ext cx="3362334" cy="595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4. Create a 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Traded </a:t>
            </a:r>
            <a:r>
              <a:rPr lang="en-US" sz="1600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V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olume 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and </a:t>
            </a:r>
            <a:r>
              <a:rPr lang="en-US" sz="1600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revious </a:t>
            </a:r>
            <a:r>
              <a:rPr lang="en-US" sz="1600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V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olume High 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chart</a:t>
            </a:r>
            <a:endParaRPr dirty="0"/>
          </a:p>
        </p:txBody>
      </p:sp>
      <p:sp>
        <p:nvSpPr>
          <p:cNvPr id="310" name="Google Shape;310;p17"/>
          <p:cNvSpPr txBox="1"/>
          <p:nvPr/>
        </p:nvSpPr>
        <p:spPr>
          <a:xfrm>
            <a:off x="4317346" y="2951740"/>
            <a:ext cx="3362334" cy="70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2. Use parameters to create a user </a:t>
            </a:r>
            <a:r>
              <a:rPr lang="en-US" sz="16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selected 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Viewing Period</a:t>
            </a:r>
            <a:endParaRPr b="1" dirty="0">
              <a:solidFill>
                <a:schemeClr val="accent1"/>
              </a:solidFill>
            </a:endParaRPr>
          </a:p>
        </p:txBody>
      </p:sp>
      <p:sp>
        <p:nvSpPr>
          <p:cNvPr id="15" name="Google Shape;310;p17">
            <a:extLst>
              <a:ext uri="{FF2B5EF4-FFF2-40B4-BE49-F238E27FC236}">
                <a16:creationId xmlns:a16="http://schemas.microsoft.com/office/drawing/2014/main" id="{C84B7E74-C53F-48F7-814C-6901C0C11AE3}"/>
              </a:ext>
            </a:extLst>
          </p:cNvPr>
          <p:cNvSpPr txBox="1"/>
          <p:nvPr/>
        </p:nvSpPr>
        <p:spPr>
          <a:xfrm>
            <a:off x="4317346" y="5655730"/>
            <a:ext cx="2901601" cy="652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5. Create a 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Relative Growth 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chart</a:t>
            </a:r>
            <a:endParaRPr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77B35C1-C392-46E2-A818-3ECD3FCBE5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8" b="906"/>
          <a:stretch/>
        </p:blipFill>
        <p:spPr>
          <a:xfrm>
            <a:off x="767020" y="1265524"/>
            <a:ext cx="2545676" cy="16504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D4B834-D585-4C1E-B67C-216BFD0CF9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754" t="16246" b="69892"/>
          <a:stretch/>
        </p:blipFill>
        <p:spPr>
          <a:xfrm>
            <a:off x="4317346" y="1265525"/>
            <a:ext cx="1332987" cy="16504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1AF604-E493-4599-8F43-9F1E170B44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1501" y="1265524"/>
            <a:ext cx="2610720" cy="16516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F089345-3E50-4C01-AD0F-BB24ED16CC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018" y="4002752"/>
            <a:ext cx="2543646" cy="16200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C1C2CF8-7DC7-4918-8AD7-6FD1547D45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7346" y="4008955"/>
            <a:ext cx="2543646" cy="1607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2450082-9651-4BBC-9A1C-E7554D95870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859" b="59440"/>
          <a:stretch/>
        </p:blipFill>
        <p:spPr>
          <a:xfrm>
            <a:off x="8141501" y="4005236"/>
            <a:ext cx="1158909" cy="16339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" grpId="0" build="p"/>
      <p:bldP spid="303" grpId="0" build="p"/>
      <p:bldP spid="306" grpId="0"/>
      <p:bldP spid="308" grpId="0"/>
      <p:bldP spid="310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8"/>
          <p:cNvSpPr txBox="1">
            <a:spLocks noGrp="1"/>
          </p:cNvSpPr>
          <p:nvPr>
            <p:ph type="title"/>
          </p:nvPr>
        </p:nvSpPr>
        <p:spPr>
          <a:xfrm>
            <a:off x="308474" y="345250"/>
            <a:ext cx="5165893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/>
              <a:t>Task 1. Candlestick Chart - Basics</a:t>
            </a:r>
            <a:endParaRPr dirty="0"/>
          </a:p>
        </p:txBody>
      </p:sp>
      <p:grpSp>
        <p:nvGrpSpPr>
          <p:cNvPr id="317" name="Google Shape;317;p18"/>
          <p:cNvGrpSpPr/>
          <p:nvPr/>
        </p:nvGrpSpPr>
        <p:grpSpPr>
          <a:xfrm>
            <a:off x="9931821" y="3052313"/>
            <a:ext cx="135367" cy="961543"/>
            <a:chOff x="874349" y="1654662"/>
            <a:chExt cx="531464" cy="2525877"/>
          </a:xfrm>
          <a:solidFill>
            <a:schemeClr val="tx2"/>
          </a:solidFill>
        </p:grpSpPr>
        <p:sp>
          <p:nvSpPr>
            <p:cNvPr id="318" name="Google Shape;318;p18"/>
            <p:cNvSpPr/>
            <p:nvPr/>
          </p:nvSpPr>
          <p:spPr>
            <a:xfrm>
              <a:off x="874349" y="2236662"/>
              <a:ext cx="531464" cy="1439599"/>
            </a:xfrm>
            <a:prstGeom prst="rect">
              <a:avLst/>
            </a:prstGeom>
            <a:grpFill/>
            <a:ln w="38100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9" name="Google Shape;319;p18"/>
            <p:cNvCxnSpPr>
              <a:stCxn id="318" idx="0"/>
            </p:cNvCxnSpPr>
            <p:nvPr/>
          </p:nvCxnSpPr>
          <p:spPr>
            <a:xfrm rot="10800000">
              <a:off x="1138281" y="1654662"/>
              <a:ext cx="1800" cy="582000"/>
            </a:xfrm>
            <a:prstGeom prst="straightConnector1">
              <a:avLst/>
            </a:prstGeom>
            <a:grpFill/>
            <a:ln w="38100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0" name="Google Shape;320;p18"/>
            <p:cNvCxnSpPr/>
            <p:nvPr/>
          </p:nvCxnSpPr>
          <p:spPr>
            <a:xfrm rot="10800000">
              <a:off x="1138335" y="3598506"/>
              <a:ext cx="1746" cy="582033"/>
            </a:xfrm>
            <a:prstGeom prst="straightConnector1">
              <a:avLst/>
            </a:prstGeom>
            <a:grpFill/>
            <a:ln w="38100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22" name="Google Shape;322;p18"/>
          <p:cNvSpPr txBox="1"/>
          <p:nvPr/>
        </p:nvSpPr>
        <p:spPr>
          <a:xfrm>
            <a:off x="10173508" y="2925820"/>
            <a:ext cx="161698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Highest Price (High)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8"/>
          <p:cNvSpPr txBox="1"/>
          <p:nvPr/>
        </p:nvSpPr>
        <p:spPr>
          <a:xfrm>
            <a:off x="10171537" y="3871174"/>
            <a:ext cx="1562908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Lowest Price (Low)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8"/>
          <p:cNvSpPr txBox="1"/>
          <p:nvPr/>
        </p:nvSpPr>
        <p:spPr>
          <a:xfrm>
            <a:off x="10171537" y="3669320"/>
            <a:ext cx="178384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Opening Price (Open)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8"/>
          <p:cNvSpPr txBox="1"/>
          <p:nvPr/>
        </p:nvSpPr>
        <p:spPr>
          <a:xfrm>
            <a:off x="10171538" y="3143105"/>
            <a:ext cx="168456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Closing Price (Close)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8"/>
          <p:cNvSpPr txBox="1"/>
          <p:nvPr/>
        </p:nvSpPr>
        <p:spPr>
          <a:xfrm>
            <a:off x="8220974" y="1605400"/>
            <a:ext cx="3674887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Each </a:t>
            </a:r>
            <a:r>
              <a:rPr lang="en-US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candle</a:t>
            </a: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 represents one day or another </a:t>
            </a:r>
            <a:r>
              <a:rPr lang="en-US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defined period of time</a:t>
            </a: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The size of the candle </a:t>
            </a:r>
            <a:r>
              <a:rPr lang="en-US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body and wicks </a:t>
            </a: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describes the price movements.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590D8-2AC8-4C27-B1A4-9C4951CE69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8" b="906"/>
          <a:stretch/>
        </p:blipFill>
        <p:spPr>
          <a:xfrm>
            <a:off x="401512" y="1688432"/>
            <a:ext cx="7681511" cy="440134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EFD8DD3-F9B1-4230-9A6A-AF4FB6685B93}"/>
              </a:ext>
            </a:extLst>
          </p:cNvPr>
          <p:cNvSpPr txBox="1"/>
          <p:nvPr/>
        </p:nvSpPr>
        <p:spPr>
          <a:xfrm>
            <a:off x="8185493" y="4295471"/>
            <a:ext cx="32115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Candlestick colors tell us the general direction of price movements.</a:t>
            </a:r>
            <a:endParaRPr lang="en-CA" dirty="0"/>
          </a:p>
        </p:txBody>
      </p:sp>
      <p:sp>
        <p:nvSpPr>
          <p:cNvPr id="29" name="Google Shape;318;p18">
            <a:extLst>
              <a:ext uri="{FF2B5EF4-FFF2-40B4-BE49-F238E27FC236}">
                <a16:creationId xmlns:a16="http://schemas.microsoft.com/office/drawing/2014/main" id="{874AEEA6-5CAA-41BF-9152-7B13F235E914}"/>
              </a:ext>
            </a:extLst>
          </p:cNvPr>
          <p:cNvSpPr/>
          <p:nvPr/>
        </p:nvSpPr>
        <p:spPr>
          <a:xfrm>
            <a:off x="8308529" y="4944510"/>
            <a:ext cx="132396" cy="145990"/>
          </a:xfrm>
          <a:prstGeom prst="rect">
            <a:avLst/>
          </a:prstGeom>
          <a:solidFill>
            <a:schemeClr val="tx2"/>
          </a:solidFill>
          <a:ln w="2540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EC3CDA-852B-4D65-88A4-6C25C61ED822}"/>
              </a:ext>
            </a:extLst>
          </p:cNvPr>
          <p:cNvSpPr txBox="1"/>
          <p:nvPr/>
        </p:nvSpPr>
        <p:spPr>
          <a:xfrm>
            <a:off x="8464126" y="4863616"/>
            <a:ext cx="32115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Close &gt; Open</a:t>
            </a:r>
            <a:endParaRPr lang="en-CA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5954CA-0D42-47D7-9902-CC5B2B2FF353}"/>
              </a:ext>
            </a:extLst>
          </p:cNvPr>
          <p:cNvSpPr txBox="1"/>
          <p:nvPr/>
        </p:nvSpPr>
        <p:spPr>
          <a:xfrm>
            <a:off x="8464126" y="5176267"/>
            <a:ext cx="32115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Close &lt; Open</a:t>
            </a:r>
            <a:endParaRPr lang="en-CA" dirty="0"/>
          </a:p>
        </p:txBody>
      </p:sp>
      <p:sp>
        <p:nvSpPr>
          <p:cNvPr id="32" name="Google Shape;318;p18">
            <a:extLst>
              <a:ext uri="{FF2B5EF4-FFF2-40B4-BE49-F238E27FC236}">
                <a16:creationId xmlns:a16="http://schemas.microsoft.com/office/drawing/2014/main" id="{71B98413-93D8-468C-B0C3-9A8A541FFEEE}"/>
              </a:ext>
            </a:extLst>
          </p:cNvPr>
          <p:cNvSpPr/>
          <p:nvPr/>
        </p:nvSpPr>
        <p:spPr>
          <a:xfrm>
            <a:off x="8311217" y="5270877"/>
            <a:ext cx="132396" cy="145990"/>
          </a:xfrm>
          <a:prstGeom prst="rect">
            <a:avLst/>
          </a:prstGeom>
          <a:solidFill>
            <a:srgbClr val="FB7F47"/>
          </a:solidFill>
          <a:ln w="25400" cap="flat" cmpd="sng">
            <a:solidFill>
              <a:srgbClr val="FB7F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18;p18">
            <a:extLst>
              <a:ext uri="{FF2B5EF4-FFF2-40B4-BE49-F238E27FC236}">
                <a16:creationId xmlns:a16="http://schemas.microsoft.com/office/drawing/2014/main" id="{E94DC280-A26C-4677-87C0-CEB72B3BE204}"/>
              </a:ext>
            </a:extLst>
          </p:cNvPr>
          <p:cNvSpPr/>
          <p:nvPr/>
        </p:nvSpPr>
        <p:spPr>
          <a:xfrm>
            <a:off x="10782856" y="5646270"/>
            <a:ext cx="132396" cy="145990"/>
          </a:xfrm>
          <a:prstGeom prst="rect">
            <a:avLst/>
          </a:prstGeom>
          <a:solidFill>
            <a:schemeClr val="tx2"/>
          </a:solidFill>
          <a:ln w="2540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18;p18">
            <a:extLst>
              <a:ext uri="{FF2B5EF4-FFF2-40B4-BE49-F238E27FC236}">
                <a16:creationId xmlns:a16="http://schemas.microsoft.com/office/drawing/2014/main" id="{91AE6D4C-0D1B-4F93-B1D0-C49A6ED9EB73}"/>
              </a:ext>
            </a:extLst>
          </p:cNvPr>
          <p:cNvSpPr/>
          <p:nvPr/>
        </p:nvSpPr>
        <p:spPr>
          <a:xfrm>
            <a:off x="10781377" y="5939598"/>
            <a:ext cx="132396" cy="145990"/>
          </a:xfrm>
          <a:prstGeom prst="rect">
            <a:avLst/>
          </a:prstGeom>
          <a:solidFill>
            <a:srgbClr val="FB7F47"/>
          </a:solidFill>
          <a:ln w="25400" cap="flat" cmpd="sng">
            <a:solidFill>
              <a:srgbClr val="FB7F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18;p18">
            <a:extLst>
              <a:ext uri="{FF2B5EF4-FFF2-40B4-BE49-F238E27FC236}">
                <a16:creationId xmlns:a16="http://schemas.microsoft.com/office/drawing/2014/main" id="{6DC56C65-E369-4020-A552-C3A287D2E504}"/>
              </a:ext>
            </a:extLst>
          </p:cNvPr>
          <p:cNvSpPr/>
          <p:nvPr/>
        </p:nvSpPr>
        <p:spPr>
          <a:xfrm>
            <a:off x="11025536" y="5646270"/>
            <a:ext cx="132396" cy="145990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18;p18">
            <a:extLst>
              <a:ext uri="{FF2B5EF4-FFF2-40B4-BE49-F238E27FC236}">
                <a16:creationId xmlns:a16="http://schemas.microsoft.com/office/drawing/2014/main" id="{BAC3B3FE-22F1-43DE-9C37-E237E359D140}"/>
              </a:ext>
            </a:extLst>
          </p:cNvPr>
          <p:cNvSpPr/>
          <p:nvPr/>
        </p:nvSpPr>
        <p:spPr>
          <a:xfrm>
            <a:off x="11024057" y="5939598"/>
            <a:ext cx="132396" cy="145990"/>
          </a:xfrm>
          <a:prstGeom prst="rect">
            <a:avLst/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18;p18">
            <a:extLst>
              <a:ext uri="{FF2B5EF4-FFF2-40B4-BE49-F238E27FC236}">
                <a16:creationId xmlns:a16="http://schemas.microsoft.com/office/drawing/2014/main" id="{B9ECAACD-6EB2-47B9-BAFA-50F784531BA3}"/>
              </a:ext>
            </a:extLst>
          </p:cNvPr>
          <p:cNvSpPr/>
          <p:nvPr/>
        </p:nvSpPr>
        <p:spPr>
          <a:xfrm>
            <a:off x="11266737" y="5646270"/>
            <a:ext cx="132396" cy="145990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318;p18">
            <a:extLst>
              <a:ext uri="{FF2B5EF4-FFF2-40B4-BE49-F238E27FC236}">
                <a16:creationId xmlns:a16="http://schemas.microsoft.com/office/drawing/2014/main" id="{1A7F3CD1-DB04-4853-8B9A-B0893939F512}"/>
              </a:ext>
            </a:extLst>
          </p:cNvPr>
          <p:cNvSpPr/>
          <p:nvPr/>
        </p:nvSpPr>
        <p:spPr>
          <a:xfrm>
            <a:off x="11265258" y="5939598"/>
            <a:ext cx="132396" cy="145990"/>
          </a:xfrm>
          <a:prstGeom prst="rect">
            <a:avLst/>
          </a:prstGeom>
          <a:solidFill>
            <a:schemeClr val="tx2"/>
          </a:solidFill>
          <a:ln w="2540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46A51D-8673-4718-96C7-A3545063BD6F}"/>
              </a:ext>
            </a:extLst>
          </p:cNvPr>
          <p:cNvSpPr txBox="1"/>
          <p:nvPr/>
        </p:nvSpPr>
        <p:spPr>
          <a:xfrm>
            <a:off x="8220974" y="5562806"/>
            <a:ext cx="23163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Three common color schemes are used</a:t>
            </a:r>
            <a:endParaRPr lang="en-CA" dirty="0"/>
          </a:p>
        </p:txBody>
      </p:sp>
      <p:grpSp>
        <p:nvGrpSpPr>
          <p:cNvPr id="43" name="Google Shape;317;p18">
            <a:extLst>
              <a:ext uri="{FF2B5EF4-FFF2-40B4-BE49-F238E27FC236}">
                <a16:creationId xmlns:a16="http://schemas.microsoft.com/office/drawing/2014/main" id="{E118A7FF-D667-4E19-B08B-DF45A43198D7}"/>
              </a:ext>
            </a:extLst>
          </p:cNvPr>
          <p:cNvGrpSpPr/>
          <p:nvPr/>
        </p:nvGrpSpPr>
        <p:grpSpPr>
          <a:xfrm>
            <a:off x="8314328" y="3042463"/>
            <a:ext cx="135367" cy="961543"/>
            <a:chOff x="874349" y="1654662"/>
            <a:chExt cx="531464" cy="2525877"/>
          </a:xfrm>
          <a:solidFill>
            <a:schemeClr val="tx2"/>
          </a:solidFill>
        </p:grpSpPr>
        <p:sp>
          <p:nvSpPr>
            <p:cNvPr id="44" name="Google Shape;318;p18">
              <a:extLst>
                <a:ext uri="{FF2B5EF4-FFF2-40B4-BE49-F238E27FC236}">
                  <a16:creationId xmlns:a16="http://schemas.microsoft.com/office/drawing/2014/main" id="{7B9C2936-0B30-4316-83D8-CD8F1D44FB9A}"/>
                </a:ext>
              </a:extLst>
            </p:cNvPr>
            <p:cNvSpPr/>
            <p:nvPr/>
          </p:nvSpPr>
          <p:spPr>
            <a:xfrm>
              <a:off x="874349" y="2236662"/>
              <a:ext cx="531464" cy="1439599"/>
            </a:xfrm>
            <a:prstGeom prst="rect">
              <a:avLst/>
            </a:prstGeom>
            <a:grpFill/>
            <a:ln w="38100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" name="Google Shape;319;p18">
              <a:extLst>
                <a:ext uri="{FF2B5EF4-FFF2-40B4-BE49-F238E27FC236}">
                  <a16:creationId xmlns:a16="http://schemas.microsoft.com/office/drawing/2014/main" id="{D9590F40-7A27-4C7D-8935-9D6C63D4EB49}"/>
                </a:ext>
              </a:extLst>
            </p:cNvPr>
            <p:cNvCxnSpPr>
              <a:stCxn id="44" idx="0"/>
            </p:cNvCxnSpPr>
            <p:nvPr/>
          </p:nvCxnSpPr>
          <p:spPr>
            <a:xfrm rot="10800000">
              <a:off x="1138281" y="1654662"/>
              <a:ext cx="1800" cy="582000"/>
            </a:xfrm>
            <a:prstGeom prst="straightConnector1">
              <a:avLst/>
            </a:prstGeom>
            <a:grpFill/>
            <a:ln w="38100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" name="Google Shape;320;p18">
              <a:extLst>
                <a:ext uri="{FF2B5EF4-FFF2-40B4-BE49-F238E27FC236}">
                  <a16:creationId xmlns:a16="http://schemas.microsoft.com/office/drawing/2014/main" id="{071AC091-E8C7-4E37-B59E-733D2715F879}"/>
                </a:ext>
              </a:extLst>
            </p:cNvPr>
            <p:cNvCxnSpPr/>
            <p:nvPr/>
          </p:nvCxnSpPr>
          <p:spPr>
            <a:xfrm rot="10800000">
              <a:off x="1138335" y="3598506"/>
              <a:ext cx="1746" cy="582033"/>
            </a:xfrm>
            <a:prstGeom prst="straightConnector1">
              <a:avLst/>
            </a:prstGeom>
            <a:grpFill/>
            <a:ln w="38100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7" name="Google Shape;328;p18">
            <a:extLst>
              <a:ext uri="{FF2B5EF4-FFF2-40B4-BE49-F238E27FC236}">
                <a16:creationId xmlns:a16="http://schemas.microsoft.com/office/drawing/2014/main" id="{1945C0F7-D2EC-43FC-B7AC-51EA1633FFEA}"/>
              </a:ext>
            </a:extLst>
          </p:cNvPr>
          <p:cNvSpPr txBox="1"/>
          <p:nvPr/>
        </p:nvSpPr>
        <p:spPr>
          <a:xfrm>
            <a:off x="8484921" y="3374017"/>
            <a:ext cx="139174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Body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328;p18">
            <a:extLst>
              <a:ext uri="{FF2B5EF4-FFF2-40B4-BE49-F238E27FC236}">
                <a16:creationId xmlns:a16="http://schemas.microsoft.com/office/drawing/2014/main" id="{791037DE-1BB3-4524-816D-1244A7838378}"/>
              </a:ext>
            </a:extLst>
          </p:cNvPr>
          <p:cNvSpPr txBox="1"/>
          <p:nvPr/>
        </p:nvSpPr>
        <p:spPr>
          <a:xfrm>
            <a:off x="8486362" y="2928997"/>
            <a:ext cx="139174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Upper Wick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328;p18">
            <a:extLst>
              <a:ext uri="{FF2B5EF4-FFF2-40B4-BE49-F238E27FC236}">
                <a16:creationId xmlns:a16="http://schemas.microsoft.com/office/drawing/2014/main" id="{8702D5CD-3344-4BE1-A0DE-CF0318BC021E}"/>
              </a:ext>
            </a:extLst>
          </p:cNvPr>
          <p:cNvSpPr txBox="1"/>
          <p:nvPr/>
        </p:nvSpPr>
        <p:spPr>
          <a:xfrm>
            <a:off x="8501455" y="3815209"/>
            <a:ext cx="139174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Lower Wick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" name="Google Shape;319;p18">
            <a:extLst>
              <a:ext uri="{FF2B5EF4-FFF2-40B4-BE49-F238E27FC236}">
                <a16:creationId xmlns:a16="http://schemas.microsoft.com/office/drawing/2014/main" id="{BC41B790-E4FC-4993-801C-E1A8D8E6559E}"/>
              </a:ext>
            </a:extLst>
          </p:cNvPr>
          <p:cNvCxnSpPr>
            <a:cxnSpLocks/>
          </p:cNvCxnSpPr>
          <p:nvPr/>
        </p:nvCxnSpPr>
        <p:spPr>
          <a:xfrm>
            <a:off x="10035540" y="3064299"/>
            <a:ext cx="202527" cy="0"/>
          </a:xfrm>
          <a:prstGeom prst="straightConnector1">
            <a:avLst/>
          </a:prstGeom>
          <a:solidFill>
            <a:schemeClr val="tx2"/>
          </a:solidFill>
          <a:ln w="19050" cap="flat" cmpd="sng">
            <a:solidFill>
              <a:schemeClr val="tx1">
                <a:lumMod val="40000"/>
                <a:lumOff val="60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cxnSp>
        <p:nvCxnSpPr>
          <p:cNvPr id="51" name="Google Shape;319;p18">
            <a:extLst>
              <a:ext uri="{FF2B5EF4-FFF2-40B4-BE49-F238E27FC236}">
                <a16:creationId xmlns:a16="http://schemas.microsoft.com/office/drawing/2014/main" id="{D7B8E5C5-972D-449C-A0FD-43AC651B4F9E}"/>
              </a:ext>
            </a:extLst>
          </p:cNvPr>
          <p:cNvCxnSpPr>
            <a:cxnSpLocks/>
          </p:cNvCxnSpPr>
          <p:nvPr/>
        </p:nvCxnSpPr>
        <p:spPr>
          <a:xfrm>
            <a:off x="10103913" y="3264017"/>
            <a:ext cx="147493" cy="0"/>
          </a:xfrm>
          <a:prstGeom prst="straightConnector1">
            <a:avLst/>
          </a:prstGeom>
          <a:solidFill>
            <a:schemeClr val="tx2"/>
          </a:solidFill>
          <a:ln w="19050" cap="flat" cmpd="sng">
            <a:solidFill>
              <a:schemeClr val="tx1">
                <a:lumMod val="40000"/>
                <a:lumOff val="60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cxnSp>
        <p:nvCxnSpPr>
          <p:cNvPr id="52" name="Google Shape;319;p18">
            <a:extLst>
              <a:ext uri="{FF2B5EF4-FFF2-40B4-BE49-F238E27FC236}">
                <a16:creationId xmlns:a16="http://schemas.microsoft.com/office/drawing/2014/main" id="{DF0289C1-852C-4FC4-A850-AD1049F9CEF8}"/>
              </a:ext>
            </a:extLst>
          </p:cNvPr>
          <p:cNvCxnSpPr>
            <a:cxnSpLocks/>
          </p:cNvCxnSpPr>
          <p:nvPr/>
        </p:nvCxnSpPr>
        <p:spPr>
          <a:xfrm>
            <a:off x="10103913" y="3829515"/>
            <a:ext cx="147493" cy="0"/>
          </a:xfrm>
          <a:prstGeom prst="straightConnector1">
            <a:avLst/>
          </a:prstGeom>
          <a:solidFill>
            <a:schemeClr val="tx2"/>
          </a:solidFill>
          <a:ln w="19050" cap="flat" cmpd="sng">
            <a:solidFill>
              <a:schemeClr val="tx1">
                <a:lumMod val="40000"/>
                <a:lumOff val="60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cxnSp>
        <p:nvCxnSpPr>
          <p:cNvPr id="53" name="Google Shape;319;p18">
            <a:extLst>
              <a:ext uri="{FF2B5EF4-FFF2-40B4-BE49-F238E27FC236}">
                <a16:creationId xmlns:a16="http://schemas.microsoft.com/office/drawing/2014/main" id="{F6E54094-A3BA-4A6E-B929-0F2C81AD0E0C}"/>
              </a:ext>
            </a:extLst>
          </p:cNvPr>
          <p:cNvCxnSpPr>
            <a:cxnSpLocks/>
          </p:cNvCxnSpPr>
          <p:nvPr/>
        </p:nvCxnSpPr>
        <p:spPr>
          <a:xfrm>
            <a:off x="10035539" y="4004006"/>
            <a:ext cx="202527" cy="0"/>
          </a:xfrm>
          <a:prstGeom prst="straightConnector1">
            <a:avLst/>
          </a:prstGeom>
          <a:solidFill>
            <a:schemeClr val="tx2"/>
          </a:solidFill>
          <a:ln w="19050" cap="flat" cmpd="sng">
            <a:solidFill>
              <a:schemeClr val="tx1">
                <a:lumMod val="40000"/>
                <a:lumOff val="60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F25B75F-5062-41DE-A09F-86DA5669D7CD}"/>
              </a:ext>
            </a:extLst>
          </p:cNvPr>
          <p:cNvSpPr txBox="1"/>
          <p:nvPr/>
        </p:nvSpPr>
        <p:spPr>
          <a:xfrm>
            <a:off x="401511" y="1152411"/>
            <a:ext cx="107549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A candlestick chart describes the </a:t>
            </a:r>
            <a:r>
              <a:rPr lang="en-US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range of price movements </a:t>
            </a: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over a given period.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" grpId="0"/>
      <p:bldP spid="323" grpId="0"/>
      <p:bldP spid="326" grpId="0"/>
      <p:bldP spid="328" grpId="0"/>
      <p:bldP spid="329" grpId="0"/>
      <p:bldP spid="26" grpId="0"/>
      <p:bldP spid="29" grpId="0" animBg="1"/>
      <p:bldP spid="30" grpId="0"/>
      <p:bldP spid="31" grpId="0"/>
      <p:bldP spid="32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2" grpId="0"/>
      <p:bldP spid="47" grpId="0"/>
      <p:bldP spid="48" grpId="0"/>
      <p:bldP spid="49" grpId="0"/>
      <p:bldP spid="5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B6AA7DD-7DB2-4266-BB9D-3159F1E118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8" b="906"/>
          <a:stretch/>
        </p:blipFill>
        <p:spPr>
          <a:xfrm>
            <a:off x="401512" y="1688432"/>
            <a:ext cx="7681511" cy="4401349"/>
          </a:xfrm>
          <a:prstGeom prst="rect">
            <a:avLst/>
          </a:prstGeom>
        </p:spPr>
      </p:pic>
      <p:sp>
        <p:nvSpPr>
          <p:cNvPr id="316" name="Google Shape;316;p18"/>
          <p:cNvSpPr txBox="1">
            <a:spLocks noGrp="1"/>
          </p:cNvSpPr>
          <p:nvPr>
            <p:ph type="title"/>
          </p:nvPr>
        </p:nvSpPr>
        <p:spPr>
          <a:xfrm>
            <a:off x="308474" y="345250"/>
            <a:ext cx="6720587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/>
              <a:t>Task 1. Candlestick Chart - Interpretation</a:t>
            </a:r>
            <a:endParaRPr dirty="0"/>
          </a:p>
        </p:txBody>
      </p:sp>
      <p:sp>
        <p:nvSpPr>
          <p:cNvPr id="27" name="Google Shape;379;p20">
            <a:extLst>
              <a:ext uri="{FF2B5EF4-FFF2-40B4-BE49-F238E27FC236}">
                <a16:creationId xmlns:a16="http://schemas.microsoft.com/office/drawing/2014/main" id="{35B5D5A2-EEF6-4E12-807A-D24438D57551}"/>
              </a:ext>
            </a:extLst>
          </p:cNvPr>
          <p:cNvSpPr txBox="1"/>
          <p:nvPr/>
        </p:nvSpPr>
        <p:spPr>
          <a:xfrm>
            <a:off x="8213209" y="1764809"/>
            <a:ext cx="3534507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L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ong blue bodies indicate strong </a:t>
            </a:r>
            <a:r>
              <a:rPr lang="en-US" sz="1400" b="1" i="0" u="none" strike="noStrike" cap="none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buying pressure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The longer the body, the further the close price is above the open</a:t>
            </a: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 price.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43922BE-F2E4-4D6F-905A-1F3DC02696E3}"/>
              </a:ext>
            </a:extLst>
          </p:cNvPr>
          <p:cNvSpPr/>
          <p:nvPr/>
        </p:nvSpPr>
        <p:spPr>
          <a:xfrm>
            <a:off x="1797698" y="2688117"/>
            <a:ext cx="223935" cy="217714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100" b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E9B26D5-77B5-46F9-9CA1-1333EDF1497F}"/>
              </a:ext>
            </a:extLst>
          </p:cNvPr>
          <p:cNvSpPr/>
          <p:nvPr/>
        </p:nvSpPr>
        <p:spPr>
          <a:xfrm>
            <a:off x="8261748" y="1830519"/>
            <a:ext cx="223935" cy="217714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100" b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E51BBCC-4172-4710-8666-B789B1808391}"/>
              </a:ext>
            </a:extLst>
          </p:cNvPr>
          <p:cNvSpPr/>
          <p:nvPr/>
        </p:nvSpPr>
        <p:spPr>
          <a:xfrm>
            <a:off x="4575483" y="1891781"/>
            <a:ext cx="223935" cy="217714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1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56CC254-025D-4A0E-8C10-F177EA097635}"/>
              </a:ext>
            </a:extLst>
          </p:cNvPr>
          <p:cNvSpPr/>
          <p:nvPr/>
        </p:nvSpPr>
        <p:spPr>
          <a:xfrm>
            <a:off x="8261748" y="3118144"/>
            <a:ext cx="223935" cy="217714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1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1236C0-8C7B-4ACD-8938-F7BB2D9FDB3A}"/>
              </a:ext>
            </a:extLst>
          </p:cNvPr>
          <p:cNvSpPr txBox="1"/>
          <p:nvPr/>
        </p:nvSpPr>
        <p:spPr>
          <a:xfrm>
            <a:off x="8534071" y="3080822"/>
            <a:ext cx="323338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Long orange bodies suggest strong </a:t>
            </a:r>
            <a:r>
              <a:rPr lang="en-US" sz="1400" b="1" i="0" u="none" strike="noStrike" cap="none" dirty="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selling pressure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In this second example, the close price is well below the open.</a:t>
            </a:r>
            <a:endParaRPr lang="en-CA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62B3316-FB86-4F04-A022-161BD0A55E99}"/>
              </a:ext>
            </a:extLst>
          </p:cNvPr>
          <p:cNvSpPr/>
          <p:nvPr/>
        </p:nvSpPr>
        <p:spPr>
          <a:xfrm>
            <a:off x="4687450" y="3684279"/>
            <a:ext cx="223935" cy="21771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1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6EB9828-1F10-4CBB-A8CA-ED1752C617EF}"/>
              </a:ext>
            </a:extLst>
          </p:cNvPr>
          <p:cNvSpPr/>
          <p:nvPr/>
        </p:nvSpPr>
        <p:spPr>
          <a:xfrm>
            <a:off x="8261748" y="4619263"/>
            <a:ext cx="223935" cy="21771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1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66FB0F0-2C3C-418A-B421-726046D4CDFE}"/>
              </a:ext>
            </a:extLst>
          </p:cNvPr>
          <p:cNvSpPr txBox="1"/>
          <p:nvPr/>
        </p:nvSpPr>
        <p:spPr>
          <a:xfrm>
            <a:off x="8534071" y="4573392"/>
            <a:ext cx="344892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en-US" sz="1400" b="1" i="0" u="none" strike="noStrike" cap="none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long lower wick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tells us that that sellers drove the price down, before </a:t>
            </a:r>
            <a:r>
              <a:rPr lang="en-US" sz="1400" b="1" i="0" u="none" strike="noStrike" cap="none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prices recovered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later in the day.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617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" grpId="0" animBg="1"/>
      <p:bldP spid="28" grpId="0" animBg="1"/>
      <p:bldP spid="33" grpId="0" animBg="1"/>
      <p:bldP spid="34" grpId="0" animBg="1"/>
      <p:bldP spid="41" grpId="0"/>
      <p:bldP spid="43" grpId="0" animBg="1"/>
      <p:bldP spid="44" grpId="0" animBg="1"/>
      <p:bldP spid="4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84096C5-FE56-4C42-A552-CFCD3DC185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8" b="906"/>
          <a:stretch/>
        </p:blipFill>
        <p:spPr>
          <a:xfrm>
            <a:off x="401512" y="1688432"/>
            <a:ext cx="7681511" cy="4401349"/>
          </a:xfrm>
          <a:prstGeom prst="rect">
            <a:avLst/>
          </a:prstGeom>
        </p:spPr>
      </p:pic>
      <p:sp>
        <p:nvSpPr>
          <p:cNvPr id="403" name="Google Shape;403;p21"/>
          <p:cNvSpPr txBox="1">
            <a:spLocks noGrp="1"/>
          </p:cNvSpPr>
          <p:nvPr>
            <p:ph type="title"/>
          </p:nvPr>
        </p:nvSpPr>
        <p:spPr>
          <a:xfrm>
            <a:off x="308475" y="345250"/>
            <a:ext cx="10542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/>
              <a:t>Task 1. Candlestick Chart - Requirements</a:t>
            </a:r>
            <a:endParaRPr dirty="0"/>
          </a:p>
        </p:txBody>
      </p:sp>
      <p:sp>
        <p:nvSpPr>
          <p:cNvPr id="404" name="Google Shape;404;p21"/>
          <p:cNvSpPr txBox="1"/>
          <p:nvPr/>
        </p:nvSpPr>
        <p:spPr>
          <a:xfrm>
            <a:off x="8125325" y="1887345"/>
            <a:ext cx="3545305" cy="3639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2500" lnSpcReduction="20000"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arenR"/>
            </a:pPr>
            <a:r>
              <a:rPr lang="en-US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Exact dates along the X axis</a:t>
            </a:r>
            <a:endParaRPr lang="en-US" b="0" i="0" u="none" strike="noStrike" cap="none" dirty="0">
              <a:solidFill>
                <a:schemeClr val="tx1"/>
              </a:solidFill>
              <a:ea typeface="Open Sans"/>
            </a:endParaRPr>
          </a:p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arenR"/>
            </a:pPr>
            <a:endParaRPr lang="en-US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arenR"/>
            </a:pPr>
            <a:r>
              <a:rPr lang="en-CA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Candlestick body represents</a:t>
            </a:r>
            <a:br>
              <a:rPr lang="en-CA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CA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	Open &amp; Close price</a:t>
            </a:r>
          </a:p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arenR"/>
            </a:pPr>
            <a:endParaRPr lang="en-CA" b="0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arenR"/>
            </a:pPr>
            <a:r>
              <a:rPr lang="en-US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Candlestick wicks represents</a:t>
            </a:r>
            <a:br>
              <a:rPr lang="en-US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	Low &amp; High price</a:t>
            </a:r>
          </a:p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arenR"/>
            </a:pPr>
            <a:endParaRPr lang="en-US" b="0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arenR"/>
            </a:pPr>
            <a:r>
              <a:rPr lang="en-US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Color coded candles</a:t>
            </a:r>
          </a:p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endParaRPr lang="en-US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endParaRPr lang="en-US" b="0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endParaRPr lang="en-US" b="0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arenR"/>
            </a:pPr>
            <a:endParaRPr lang="en-US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+mj-lt"/>
              <a:buAutoNum type="arabicParenR" startAt="5"/>
            </a:pP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Filter by Ticker</a:t>
            </a:r>
          </a:p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arenR" startAt="5"/>
            </a:pPr>
            <a:endParaRPr lang="en-US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arenR" startAt="5"/>
            </a:pP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Clean look &amp; feel</a:t>
            </a:r>
          </a:p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arenR" startAt="5"/>
            </a:pPr>
            <a:endParaRPr lang="en-US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arenR" startAt="5"/>
            </a:pP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Tooltips as described in the picture</a:t>
            </a:r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FCC9AF-0CD4-4C9B-9181-7B1F30939A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273" t="62952" r="17551" b="14041"/>
          <a:stretch/>
        </p:blipFill>
        <p:spPr>
          <a:xfrm>
            <a:off x="5958653" y="1626681"/>
            <a:ext cx="1449355" cy="1987259"/>
          </a:xfrm>
          <a:prstGeom prst="rect">
            <a:avLst/>
          </a:prstGeom>
        </p:spPr>
      </p:pic>
      <p:sp>
        <p:nvSpPr>
          <p:cNvPr id="30" name="Google Shape;61;p1">
            <a:extLst>
              <a:ext uri="{FF2B5EF4-FFF2-40B4-BE49-F238E27FC236}">
                <a16:creationId xmlns:a16="http://schemas.microsoft.com/office/drawing/2014/main" id="{E050D2CB-A554-4D15-9A06-A0898DCCCE45}"/>
              </a:ext>
            </a:extLst>
          </p:cNvPr>
          <p:cNvSpPr txBox="1"/>
          <p:nvPr/>
        </p:nvSpPr>
        <p:spPr>
          <a:xfrm>
            <a:off x="8601102" y="4063700"/>
            <a:ext cx="342245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#fb7f47 DARK ORANGE if Close &lt; Open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Google Shape;62;p1">
            <a:extLst>
              <a:ext uri="{FF2B5EF4-FFF2-40B4-BE49-F238E27FC236}">
                <a16:creationId xmlns:a16="http://schemas.microsoft.com/office/drawing/2014/main" id="{4B0BB181-F8DD-4E79-804C-3D09233619B1}"/>
              </a:ext>
            </a:extLst>
          </p:cNvPr>
          <p:cNvSpPr txBox="1"/>
          <p:nvPr/>
        </p:nvSpPr>
        <p:spPr>
          <a:xfrm>
            <a:off x="8601102" y="3738273"/>
            <a:ext cx="327807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l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#132e57 DARK BLUE if Close &gt; Open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73D369-5AD9-4BA7-94B1-2EDBB9B9501B}"/>
              </a:ext>
            </a:extLst>
          </p:cNvPr>
          <p:cNvSpPr txBox="1"/>
          <p:nvPr/>
        </p:nvSpPr>
        <p:spPr>
          <a:xfrm>
            <a:off x="401511" y="1152411"/>
            <a:ext cx="107549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Create the following candle stick chart in Tableau.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4" grpId="0"/>
      <p:bldP spid="30" grpId="0"/>
      <p:bldP spid="31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2"/>
          <p:cNvSpPr txBox="1">
            <a:spLocks noGrp="1"/>
          </p:cNvSpPr>
          <p:nvPr>
            <p:ph type="title"/>
          </p:nvPr>
        </p:nvSpPr>
        <p:spPr>
          <a:xfrm>
            <a:off x="308475" y="345250"/>
            <a:ext cx="10542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/>
              <a:t>Task 1. Candlestick Chart - Requirements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455F5F-2BB8-470A-864C-90EC5BCB8BBE}"/>
              </a:ext>
            </a:extLst>
          </p:cNvPr>
          <p:cNvSpPr txBox="1"/>
          <p:nvPr/>
        </p:nvSpPr>
        <p:spPr>
          <a:xfrm>
            <a:off x="408431" y="1159302"/>
            <a:ext cx="10228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It can be helpful to think of the candlestick chart as two separate box plots. One for the body, one for the wicks.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B5661C-C307-4AA5-BBAD-8C08C4901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885" y="2079613"/>
            <a:ext cx="1195388" cy="10334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7A598C-62BE-44BE-BB6C-0F6A72F14C93}"/>
              </a:ext>
            </a:extLst>
          </p:cNvPr>
          <p:cNvSpPr txBox="1"/>
          <p:nvPr/>
        </p:nvSpPr>
        <p:spPr>
          <a:xfrm>
            <a:off x="467534" y="1730451"/>
            <a:ext cx="23440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a) Plot body as Gantt bar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84499D-3E53-44BE-AF93-7712352048B8}"/>
              </a:ext>
            </a:extLst>
          </p:cNvPr>
          <p:cNvSpPr txBox="1"/>
          <p:nvPr/>
        </p:nvSpPr>
        <p:spPr>
          <a:xfrm>
            <a:off x="2961583" y="1721526"/>
            <a:ext cx="25870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b) Body size = Close - Open</a:t>
            </a:r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29C167-EAB8-4B4D-B1A3-BDC90DD48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399" y="2148214"/>
            <a:ext cx="911387" cy="896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10BD30-CDCA-4B50-B584-18F37A99FB4F}"/>
              </a:ext>
            </a:extLst>
          </p:cNvPr>
          <p:cNvSpPr txBox="1"/>
          <p:nvPr/>
        </p:nvSpPr>
        <p:spPr>
          <a:xfrm>
            <a:off x="5579925" y="1710379"/>
            <a:ext cx="22080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c) Wick size = High - low</a:t>
            </a:r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645266-D261-4B6A-BCB3-CFC4F8D56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084" y="2061409"/>
            <a:ext cx="910375" cy="10978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E186BFC-8EF3-45D3-B71B-30D8C1E1A7DB}"/>
              </a:ext>
            </a:extLst>
          </p:cNvPr>
          <p:cNvSpPr txBox="1"/>
          <p:nvPr/>
        </p:nvSpPr>
        <p:spPr>
          <a:xfrm>
            <a:off x="7954272" y="1694688"/>
            <a:ext cx="27445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d) Plot body &amp; wick together</a:t>
            </a:r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324F659-F8E5-4CE3-8C3A-A053B29D26A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73170" y="2092697"/>
            <a:ext cx="910375" cy="10203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9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2"/>
          <p:cNvSpPr txBox="1">
            <a:spLocks noGrp="1"/>
          </p:cNvSpPr>
          <p:nvPr>
            <p:ph type="title"/>
          </p:nvPr>
        </p:nvSpPr>
        <p:spPr>
          <a:xfrm>
            <a:off x="308475" y="345250"/>
            <a:ext cx="10542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/>
              <a:t>Task 1. Candlestick Chart - Calculations</a:t>
            </a:r>
            <a:endParaRPr dirty="0"/>
          </a:p>
        </p:txBody>
      </p:sp>
      <p:sp>
        <p:nvSpPr>
          <p:cNvPr id="413" name="Google Shape;413;p22"/>
          <p:cNvSpPr txBox="1"/>
          <p:nvPr/>
        </p:nvSpPr>
        <p:spPr>
          <a:xfrm>
            <a:off x="457200" y="1185571"/>
            <a:ext cx="10394175" cy="2175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Calculations		Formula		Type		Used For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Open			None		Original Data	Used to define body start point	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RangeOpenClose</a:t>
            </a:r>
            <a:r>
              <a:rPr lang="en-US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	Close – Open	Decimal		Used for body size</a:t>
            </a:r>
          </a:p>
          <a:p>
            <a:pPr>
              <a:lnSpc>
                <a:spcPct val="120000"/>
              </a:lnSpc>
              <a:buSzPts val="1600"/>
            </a:pPr>
            <a:r>
              <a:rPr lang="en-US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Low			None		Original Data	Used to define wick start point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RangeLowHigh</a:t>
            </a:r>
            <a:r>
              <a:rPr lang="en-US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	High – Low	Decimal		Used for wick size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OpenCloseIncrease</a:t>
            </a:r>
            <a:r>
              <a:rPr lang="en-US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Close &gt; Open	Boolean		Used for candle color identification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dirty="0"/>
          </a:p>
          <a:p>
            <a:pPr marL="285750" marR="0" lvl="0" indent="-1841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475505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3"/>
          <p:cNvSpPr txBox="1">
            <a:spLocks noGrp="1"/>
          </p:cNvSpPr>
          <p:nvPr>
            <p:ph type="title"/>
          </p:nvPr>
        </p:nvSpPr>
        <p:spPr>
          <a:xfrm>
            <a:off x="308475" y="345250"/>
            <a:ext cx="10542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/>
              <a:t>Task 2. Dynamic Date Selection - Requirements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39E0EA-D86C-4D2E-BDF7-ABF7743410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10" t="11877" r="6275" b="4696"/>
          <a:stretch/>
        </p:blipFill>
        <p:spPr>
          <a:xfrm>
            <a:off x="755221" y="3541184"/>
            <a:ext cx="4295840" cy="24773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C79795-1124-411E-8A71-F22224EE33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10" t="11690" r="6576" b="4387"/>
          <a:stretch/>
        </p:blipFill>
        <p:spPr>
          <a:xfrm>
            <a:off x="6421244" y="3541183"/>
            <a:ext cx="4275902" cy="24773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1FD333-E744-48D9-B8B7-42CFF5F593C5}"/>
              </a:ext>
            </a:extLst>
          </p:cNvPr>
          <p:cNvSpPr txBox="1"/>
          <p:nvPr/>
        </p:nvSpPr>
        <p:spPr>
          <a:xfrm>
            <a:off x="501153" y="1190293"/>
            <a:ext cx="108640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Provide users with an </a:t>
            </a:r>
            <a:r>
              <a:rPr lang="en-US" sz="1400" b="1" i="0" u="none" strike="noStrike" cap="none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interactive parameter drop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down to </a:t>
            </a:r>
            <a:r>
              <a:rPr lang="en-US" sz="1400" b="1" i="0" u="none" strike="noStrike" cap="none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select the viewing period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C3953D-8A59-4C71-8C84-F9FBF9618F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754" t="16246" b="69892"/>
          <a:stretch/>
        </p:blipFill>
        <p:spPr>
          <a:xfrm>
            <a:off x="3472864" y="2306230"/>
            <a:ext cx="1578197" cy="19540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572819-F0A7-4B52-A22E-8B73D441C1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783" t="16362" b="70257"/>
          <a:stretch/>
        </p:blipFill>
        <p:spPr>
          <a:xfrm>
            <a:off x="9442877" y="2354453"/>
            <a:ext cx="1578198" cy="18575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010764-1753-4D82-B587-A9C52C57D805}"/>
              </a:ext>
            </a:extLst>
          </p:cNvPr>
          <p:cNvSpPr txBox="1"/>
          <p:nvPr/>
        </p:nvSpPr>
        <p:spPr>
          <a:xfrm>
            <a:off x="501153" y="1641413"/>
            <a:ext cx="108640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viewing period represents the </a:t>
            </a:r>
            <a:r>
              <a:rPr lang="en-US" sz="1400" b="1" i="0" u="none" strike="noStrike" cap="none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most recent N days or years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available in the data.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"/>
          <p:cNvSpPr/>
          <p:nvPr/>
        </p:nvSpPr>
        <p:spPr>
          <a:xfrm>
            <a:off x="519955" y="1815898"/>
            <a:ext cx="11126613" cy="887545"/>
          </a:xfrm>
          <a:prstGeom prst="roundRect">
            <a:avLst>
              <a:gd name="adj" fmla="val 10206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0" dist="25400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"/>
          <p:cNvSpPr txBox="1">
            <a:spLocks noGrp="1"/>
          </p:cNvSpPr>
          <p:nvPr>
            <p:ph type="title"/>
          </p:nvPr>
        </p:nvSpPr>
        <p:spPr>
          <a:xfrm>
            <a:off x="308475" y="345250"/>
            <a:ext cx="10542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/>
              <a:t>Congratulations – You have a new role.</a:t>
            </a:r>
            <a:endParaRPr dirty="0"/>
          </a:p>
        </p:txBody>
      </p:sp>
      <p:sp>
        <p:nvSpPr>
          <p:cNvPr id="78" name="Google Shape;78;p2"/>
          <p:cNvSpPr txBox="1"/>
          <p:nvPr/>
        </p:nvSpPr>
        <p:spPr>
          <a:xfrm>
            <a:off x="519955" y="1180958"/>
            <a:ext cx="11376023" cy="500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Congratulations! You have been hired by 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CFI Capital Partners 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as a 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Business Intelligence Analyst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!</a:t>
            </a:r>
            <a:endParaRPr dirty="0"/>
          </a:p>
        </p:txBody>
      </p:sp>
      <p:sp>
        <p:nvSpPr>
          <p:cNvPr id="79" name="Google Shape;79;p2"/>
          <p:cNvSpPr txBox="1"/>
          <p:nvPr/>
        </p:nvSpPr>
        <p:spPr>
          <a:xfrm>
            <a:off x="879956" y="2092404"/>
            <a:ext cx="1004513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CFI Capital Partners</a:t>
            </a:r>
            <a:r>
              <a:rPr lang="en-US" dirty="0">
                <a:ea typeface="Open Sans"/>
              </a:rPr>
              <a:t>	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 investment bank with a particular focus on trading US stocks</a:t>
            </a:r>
            <a:endParaRPr dirty="0"/>
          </a:p>
        </p:txBody>
      </p:sp>
      <p:sp>
        <p:nvSpPr>
          <p:cNvPr id="11" name="Google Shape;122;p6">
            <a:extLst>
              <a:ext uri="{FF2B5EF4-FFF2-40B4-BE49-F238E27FC236}">
                <a16:creationId xmlns:a16="http://schemas.microsoft.com/office/drawing/2014/main" id="{8CD33986-387A-4810-92E4-DA796DA6398C}"/>
              </a:ext>
            </a:extLst>
          </p:cNvPr>
          <p:cNvSpPr txBox="1"/>
          <p:nvPr/>
        </p:nvSpPr>
        <p:spPr>
          <a:xfrm>
            <a:off x="430218" y="3152381"/>
            <a:ext cx="11036876" cy="280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Definitions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Stocks	</a:t>
            </a:r>
            <a:r>
              <a:rPr lang="en-US" sz="1600" b="1" i="0" u="none" strike="noStrike" cap="none" dirty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Represents a small share of a company owned by the shareholder.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Stock Exchange</a:t>
            </a:r>
            <a:r>
              <a:rPr lang="en-US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A market-place where securities such as stocks are listed, bought and sold.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New York Stock Exchange (NYSE) and NASDAQ</a:t>
            </a:r>
            <a:r>
              <a:rPr lang="en-US" sz="1600" b="1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Both examples of stock exchanges.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Stock Index</a:t>
            </a:r>
            <a:r>
              <a:rPr lang="en-US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An index made up of a selection of stocks that represent a segment of the economy.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Dow Jones</a:t>
            </a:r>
            <a:r>
              <a:rPr lang="en-US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A stock index made up of 30 leading US stocks on the NASDAQ or NYSE.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8" grpId="0"/>
      <p:bldP spid="79" grpId="0"/>
      <p:bldP spid="11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3"/>
          <p:cNvSpPr txBox="1">
            <a:spLocks noGrp="1"/>
          </p:cNvSpPr>
          <p:nvPr>
            <p:ph type="title"/>
          </p:nvPr>
        </p:nvSpPr>
        <p:spPr>
          <a:xfrm>
            <a:off x="308475" y="345250"/>
            <a:ext cx="10542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/>
              <a:t>Task 2. Dynamic Date Selection - Calculations</a:t>
            </a:r>
            <a:endParaRPr dirty="0"/>
          </a:p>
        </p:txBody>
      </p:sp>
      <p:sp>
        <p:nvSpPr>
          <p:cNvPr id="421" name="Google Shape;421;p23"/>
          <p:cNvSpPr txBox="1"/>
          <p:nvPr/>
        </p:nvSpPr>
        <p:spPr>
          <a:xfrm>
            <a:off x="539294" y="1935941"/>
            <a:ext cx="3280037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1) Create a parameter called </a:t>
            </a:r>
            <a:r>
              <a:rPr lang="en-US" dirty="0" err="1">
                <a:latin typeface="Open Sans"/>
                <a:ea typeface="Open Sans"/>
                <a:cs typeface="Open Sans"/>
                <a:sym typeface="Open Sans"/>
              </a:rPr>
              <a:t>ViewPeriod</a:t>
            </a: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 to allow user selection of most recent days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dirty="0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1FD333-E744-48D9-B8B7-42CFF5F593C5}"/>
              </a:ext>
            </a:extLst>
          </p:cNvPr>
          <p:cNvSpPr txBox="1"/>
          <p:nvPr/>
        </p:nvSpPr>
        <p:spPr>
          <a:xfrm>
            <a:off x="477090" y="1337557"/>
            <a:ext cx="108640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 the following calculations and parameters to create a dynamic date selection</a:t>
            </a:r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A86080-BC5D-4D5F-BF46-F587CD838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79" y="2818464"/>
            <a:ext cx="2448055" cy="3444356"/>
          </a:xfrm>
          <a:prstGeom prst="rect">
            <a:avLst/>
          </a:prstGeom>
        </p:spPr>
      </p:pic>
      <p:sp>
        <p:nvSpPr>
          <p:cNvPr id="10" name="Google Shape;421;p23">
            <a:extLst>
              <a:ext uri="{FF2B5EF4-FFF2-40B4-BE49-F238E27FC236}">
                <a16:creationId xmlns:a16="http://schemas.microsoft.com/office/drawing/2014/main" id="{1241E8A3-A353-4B0B-8E99-2D45B3BFD055}"/>
              </a:ext>
            </a:extLst>
          </p:cNvPr>
          <p:cNvSpPr txBox="1"/>
          <p:nvPr/>
        </p:nvSpPr>
        <p:spPr>
          <a:xfrm>
            <a:off x="4411497" y="1935941"/>
            <a:ext cx="6884763" cy="353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2) Calculate the latest date in the dataset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dirty="0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dirty="0" err="1">
                <a:latin typeface="Open Sans"/>
                <a:ea typeface="Open Sans"/>
                <a:cs typeface="Open Sans"/>
                <a:sym typeface="Open Sans"/>
              </a:rPr>
              <a:t>MaxDateContext</a:t>
            </a: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 = {Max([Date])}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dirty="0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dirty="0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3) Calculate the first date required in the dataset based on the selection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dirty="0">
              <a:latin typeface="Open Sans"/>
              <a:ea typeface="Open Sans"/>
              <a:cs typeface="Open Sans"/>
              <a:sym typeface="Open Sans"/>
            </a:endParaRPr>
          </a:p>
          <a:p>
            <a:pPr>
              <a:buSzPts val="1400"/>
            </a:pP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	[</a:t>
            </a:r>
            <a:r>
              <a:rPr lang="en-US" dirty="0" err="1">
                <a:latin typeface="Open Sans"/>
                <a:ea typeface="Open Sans"/>
                <a:cs typeface="Open Sans"/>
                <a:sym typeface="Open Sans"/>
              </a:rPr>
              <a:t>MaxDateContext</a:t>
            </a: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] - ([View Period] -1)</a:t>
            </a:r>
          </a:p>
          <a:p>
            <a:pPr>
              <a:buSzPts val="1400"/>
            </a:pPr>
            <a:endParaRPr lang="en-US" dirty="0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4) Create a True False Calculation to use as a filter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dirty="0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CA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CA" dirty="0" err="1">
                <a:latin typeface="Open Sans"/>
                <a:ea typeface="Open Sans"/>
                <a:cs typeface="Open Sans"/>
              </a:rPr>
              <a:t>DateFilter</a:t>
            </a:r>
            <a:r>
              <a:rPr lang="en-CA" dirty="0">
                <a:latin typeface="Open Sans"/>
                <a:ea typeface="Open Sans"/>
                <a:cs typeface="Open Sans"/>
              </a:rPr>
              <a:t> = [Date] &gt;= [</a:t>
            </a:r>
            <a:r>
              <a:rPr lang="en-CA" dirty="0" err="1">
                <a:latin typeface="Open Sans"/>
                <a:ea typeface="Open Sans"/>
                <a:cs typeface="Open Sans"/>
              </a:rPr>
              <a:t>FirstDateVisible</a:t>
            </a:r>
            <a:r>
              <a:rPr lang="en-CA" dirty="0">
                <a:latin typeface="Open Sans"/>
                <a:ea typeface="Open Sans"/>
                <a:cs typeface="Open Sans"/>
              </a:rPr>
              <a:t>]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CA" dirty="0">
              <a:latin typeface="Open Sans"/>
              <a:ea typeface="Open Sans"/>
              <a:cs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CA" dirty="0">
              <a:latin typeface="Open Sans"/>
              <a:ea typeface="Open Sans"/>
              <a:cs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CA" dirty="0">
                <a:latin typeface="Open Sans"/>
                <a:ea typeface="Open Sans"/>
                <a:cs typeface="Open Sans"/>
              </a:rPr>
              <a:t>5) Place </a:t>
            </a:r>
            <a:r>
              <a:rPr lang="en-CA" dirty="0" err="1">
                <a:latin typeface="Open Sans"/>
                <a:ea typeface="Open Sans"/>
                <a:cs typeface="Open Sans"/>
              </a:rPr>
              <a:t>DateFilter</a:t>
            </a:r>
            <a:r>
              <a:rPr lang="en-CA" dirty="0">
                <a:latin typeface="Open Sans"/>
                <a:ea typeface="Open Sans"/>
                <a:cs typeface="Open Sans"/>
              </a:rPr>
              <a:t> on the Filter Pane and keep only values that are true.</a:t>
            </a:r>
            <a:endParaRPr dirty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52561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3"/>
          <p:cNvSpPr txBox="1">
            <a:spLocks noGrp="1"/>
          </p:cNvSpPr>
          <p:nvPr>
            <p:ph type="title"/>
          </p:nvPr>
        </p:nvSpPr>
        <p:spPr>
          <a:xfrm>
            <a:off x="308475" y="345250"/>
            <a:ext cx="10542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/>
              <a:t>Task 3. Bollinger Bands - Basics</a:t>
            </a:r>
            <a:endParaRPr dirty="0"/>
          </a:p>
        </p:txBody>
      </p:sp>
      <p:sp>
        <p:nvSpPr>
          <p:cNvPr id="421" name="Google Shape;421;p23"/>
          <p:cNvSpPr txBox="1"/>
          <p:nvPr/>
        </p:nvSpPr>
        <p:spPr>
          <a:xfrm>
            <a:off x="6278602" y="1822338"/>
            <a:ext cx="5335323" cy="345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Volatility is calculated using the standard deviation over the same N day period.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US" dirty="0"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Bollinger bands are plotted 2 or X number of standard deviations above or below the moving average.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dirty="0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Upper Bollinger Measure = MA + 2 S.D</a:t>
            </a:r>
            <a:endParaRPr lang="en-US" dirty="0"/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Lower Bollinger Measure = MA – 2 S.D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bands will automatically widen when volatility increases and contract when volatility decreases.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dirty="0"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When the closing price moves outside of the Bollinger bands, we call this a breakout.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643A6D-7E5B-45D6-9C24-EC84A8E98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62" y="1912114"/>
            <a:ext cx="5653827" cy="3576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25F323-6DC1-40A0-932E-75831E6D4706}"/>
              </a:ext>
            </a:extLst>
          </p:cNvPr>
          <p:cNvSpPr txBox="1"/>
          <p:nvPr/>
        </p:nvSpPr>
        <p:spPr>
          <a:xfrm>
            <a:off x="442172" y="1173034"/>
            <a:ext cx="88061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Bollinger Bands are volatility bands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placed above and below a N day moving average.</a:t>
            </a:r>
          </a:p>
        </p:txBody>
      </p:sp>
    </p:spTree>
    <p:extLst>
      <p:ext uri="{BB962C8B-B14F-4D97-AF65-F5344CB8AC3E}">
        <p14:creationId xmlns:p14="http://schemas.microsoft.com/office/powerpoint/2010/main" val="236821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1" grpId="0" build="p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5"/>
          <p:cNvSpPr txBox="1">
            <a:spLocks noGrp="1"/>
          </p:cNvSpPr>
          <p:nvPr>
            <p:ph type="title"/>
          </p:nvPr>
        </p:nvSpPr>
        <p:spPr>
          <a:xfrm>
            <a:off x="316113" y="347912"/>
            <a:ext cx="11733956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/>
              <a:t>Task 3. Bollinger Bands - Interpretation</a:t>
            </a:r>
            <a:endParaRPr dirty="0"/>
          </a:p>
        </p:txBody>
      </p:sp>
      <p:pic>
        <p:nvPicPr>
          <p:cNvPr id="441" name="Google Shape;441;p25" descr="Chart, histo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715" y="1351557"/>
            <a:ext cx="7322392" cy="4628177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"/>
          <p:cNvSpPr txBox="1"/>
          <p:nvPr/>
        </p:nvSpPr>
        <p:spPr>
          <a:xfrm>
            <a:off x="7990606" y="1392561"/>
            <a:ext cx="3760230" cy="4616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SzPts val="1400"/>
              <a:defRPr>
                <a:latin typeface="Open Sans"/>
                <a:ea typeface="Open Sans"/>
                <a:cs typeface="Open Sans"/>
              </a:defRPr>
            </a:lvl1pPr>
          </a:lstStyle>
          <a:p>
            <a:r>
              <a:rPr lang="en-US" dirty="0">
                <a:sym typeface="Open Sans"/>
              </a:rPr>
              <a:t>MA smooths out the price data and give us a better idea of the overall trend, i.e. “removes the noise”</a:t>
            </a:r>
          </a:p>
          <a:p>
            <a:endParaRPr lang="en-US" dirty="0">
              <a:sym typeface="Open Sans"/>
            </a:endParaRPr>
          </a:p>
          <a:p>
            <a:r>
              <a:rPr lang="en-US" dirty="0">
                <a:sym typeface="Open Sans"/>
              </a:rPr>
              <a:t>Bollinger bands help us visualize recent levels of volatility in a stock price.</a:t>
            </a:r>
            <a:endParaRPr dirty="0"/>
          </a:p>
          <a:p>
            <a:endParaRPr dirty="0">
              <a:sym typeface="Open Sans"/>
            </a:endParaRPr>
          </a:p>
          <a:p>
            <a:r>
              <a:rPr lang="en-US" dirty="0">
                <a:sym typeface="Open Sans"/>
              </a:rPr>
              <a:t>Prices are considered relatively high when above the upper band.</a:t>
            </a:r>
            <a:endParaRPr dirty="0"/>
          </a:p>
          <a:p>
            <a:endParaRPr dirty="0">
              <a:sym typeface="Open Sans"/>
            </a:endParaRPr>
          </a:p>
          <a:p>
            <a:r>
              <a:rPr lang="en-US" dirty="0">
                <a:sym typeface="Open Sans"/>
              </a:rPr>
              <a:t>Prices are considered relatively low when below the lower band. </a:t>
            </a:r>
            <a:endParaRPr dirty="0"/>
          </a:p>
          <a:p>
            <a:endParaRPr dirty="0">
              <a:sym typeface="Open Sans"/>
            </a:endParaRPr>
          </a:p>
          <a:p>
            <a:r>
              <a:rPr lang="en-US" dirty="0">
                <a:sym typeface="Open Sans"/>
              </a:rPr>
              <a:t>As prices move above and below the moving average, and breakout of the Bollinger bands, this helps make buy and sell decisions.</a:t>
            </a:r>
          </a:p>
          <a:p>
            <a:endParaRPr lang="en-US" dirty="0">
              <a:sym typeface="Open Sans"/>
            </a:endParaRPr>
          </a:p>
          <a:p>
            <a:r>
              <a:rPr lang="en-US" dirty="0">
                <a:sym typeface="Open Sans"/>
              </a:rPr>
              <a:t>To learn more about technical analysis, check out CFI’s course on Trading using Technical Analysis.</a:t>
            </a:r>
            <a:endParaRPr dirty="0">
              <a:sym typeface="Open Sans"/>
            </a:endParaRPr>
          </a:p>
        </p:txBody>
      </p:sp>
      <p:sp>
        <p:nvSpPr>
          <p:cNvPr id="443" name="Google Shape;443;p25"/>
          <p:cNvSpPr txBox="1"/>
          <p:nvPr/>
        </p:nvSpPr>
        <p:spPr>
          <a:xfrm>
            <a:off x="1648408" y="1939117"/>
            <a:ext cx="125030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relatively high price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4" name="Google Shape;444;p25"/>
          <p:cNvCxnSpPr/>
          <p:nvPr/>
        </p:nvCxnSpPr>
        <p:spPr>
          <a:xfrm>
            <a:off x="2264229" y="2170922"/>
            <a:ext cx="0" cy="422988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45" name="Google Shape;445;p25"/>
          <p:cNvSpPr txBox="1"/>
          <p:nvPr/>
        </p:nvSpPr>
        <p:spPr>
          <a:xfrm>
            <a:off x="3977952" y="4610782"/>
            <a:ext cx="11103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relatively low price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6" name="Google Shape;446;p25"/>
          <p:cNvCxnSpPr/>
          <p:nvPr/>
        </p:nvCxnSpPr>
        <p:spPr>
          <a:xfrm rot="10800000">
            <a:off x="4369837" y="4220547"/>
            <a:ext cx="0" cy="30169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7" name="Google Shape;447;p25"/>
          <p:cNvCxnSpPr/>
          <p:nvPr/>
        </p:nvCxnSpPr>
        <p:spPr>
          <a:xfrm rot="10800000">
            <a:off x="5716556" y="3363956"/>
            <a:ext cx="0" cy="30169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48" name="Google Shape;448;p25"/>
          <p:cNvSpPr txBox="1"/>
          <p:nvPr/>
        </p:nvSpPr>
        <p:spPr>
          <a:xfrm>
            <a:off x="5408651" y="2856125"/>
            <a:ext cx="61580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Period of low volatility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25"/>
          <p:cNvSpPr txBox="1"/>
          <p:nvPr/>
        </p:nvSpPr>
        <p:spPr>
          <a:xfrm>
            <a:off x="6183091" y="1662118"/>
            <a:ext cx="61580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Period of high volatility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0" name="Google Shape;450;p25"/>
          <p:cNvCxnSpPr/>
          <p:nvPr/>
        </p:nvCxnSpPr>
        <p:spPr>
          <a:xfrm rot="10800000">
            <a:off x="6428793" y="2231571"/>
            <a:ext cx="0" cy="30169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4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2" grpId="0" build="p"/>
      <p:bldP spid="443" grpId="0"/>
      <p:bldP spid="445" grpId="0"/>
      <p:bldP spid="448" grpId="0"/>
      <p:bldP spid="44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6"/>
          <p:cNvSpPr txBox="1">
            <a:spLocks noGrp="1"/>
          </p:cNvSpPr>
          <p:nvPr>
            <p:ph type="title"/>
          </p:nvPr>
        </p:nvSpPr>
        <p:spPr>
          <a:xfrm>
            <a:off x="308475" y="345250"/>
            <a:ext cx="10542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/>
              <a:t>Task 3. Bollinger Bands - Requirements</a:t>
            </a:r>
            <a:endParaRPr dirty="0"/>
          </a:p>
        </p:txBody>
      </p:sp>
      <p:sp>
        <p:nvSpPr>
          <p:cNvPr id="458" name="Google Shape;458;p26"/>
          <p:cNvSpPr txBox="1"/>
          <p:nvPr/>
        </p:nvSpPr>
        <p:spPr>
          <a:xfrm>
            <a:off x="7028406" y="1460033"/>
            <a:ext cx="4764887" cy="521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arenR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Continuous timeline of exact dates along the X axis</a:t>
            </a:r>
            <a:endParaRPr lang="en-US" dirty="0">
              <a:ea typeface="Open San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arenR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Filter by ticker</a:t>
            </a:r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arenR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Close Price</a:t>
            </a:r>
            <a:endParaRPr lang="en-US" dirty="0">
              <a:ea typeface="Open San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arenR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 </a:t>
            </a: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Day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Moving Average Close Price using WINDOW_AVG()</a:t>
            </a:r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arenR"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Bonus: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Dynamic # of MA Days using parameter</a:t>
            </a:r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arenR"/>
            </a:pP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Calculate 20 Day Standard Deviation WINDOW_STDEV()</a:t>
            </a:r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arenR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Upper Bollinger &amp; Lower Bollinger Bands at 2 STDEV</a:t>
            </a:r>
            <a:endParaRPr lang="en-US"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28600" indent="-228600">
              <a:lnSpc>
                <a:spcPct val="120000"/>
              </a:lnSpc>
              <a:spcBef>
                <a:spcPts val="1000"/>
              </a:spcBef>
              <a:buSzPts val="1200"/>
              <a:buFont typeface="Arial"/>
              <a:buAutoNum type="arabicParenR"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Bonus: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Dynamic # of S.D using parameter selection</a:t>
            </a:r>
          </a:p>
          <a:p>
            <a:pPr marL="228600" indent="-228600">
              <a:lnSpc>
                <a:spcPct val="120000"/>
              </a:lnSpc>
              <a:spcBef>
                <a:spcPts val="1000"/>
              </a:spcBef>
              <a:buSzPts val="1200"/>
              <a:buFont typeface="Arial"/>
              <a:buAutoNum type="arabicParenR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Filter by date periods like the candlestick chart</a:t>
            </a:r>
          </a:p>
          <a:p>
            <a:pPr marL="228600" indent="-228600">
              <a:lnSpc>
                <a:spcPct val="120000"/>
              </a:lnSpc>
              <a:spcBef>
                <a:spcPts val="1000"/>
              </a:spcBef>
              <a:buSzPts val="1200"/>
              <a:buFont typeface="Arial"/>
              <a:buAutoNum type="arabicParenR"/>
            </a:pP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Clean look &amp; feel</a:t>
            </a:r>
          </a:p>
          <a:p>
            <a:pPr marL="228600" indent="-228600">
              <a:lnSpc>
                <a:spcPct val="120000"/>
              </a:lnSpc>
              <a:spcBef>
                <a:spcPts val="1000"/>
              </a:spcBef>
              <a:buSzPts val="1200"/>
              <a:buFont typeface="Arial"/>
              <a:buAutoNum type="arabicParenR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Tooltips as described</a:t>
            </a:r>
          </a:p>
          <a:p>
            <a:pPr marL="228600" indent="-228600">
              <a:lnSpc>
                <a:spcPct val="120000"/>
              </a:lnSpc>
              <a:spcBef>
                <a:spcPts val="1000"/>
              </a:spcBef>
              <a:buSzPts val="1200"/>
              <a:buFont typeface="Arial"/>
              <a:buAutoNum type="arabicParenR"/>
            </a:pP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Bonus: </a:t>
            </a: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Dynamic highlight when price breakouts of bands</a:t>
            </a:r>
            <a:endParaRPr lang="en-US" sz="1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917DB-C7FD-4E72-9911-C8EA68AAA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07" y="1752802"/>
            <a:ext cx="6392350" cy="40440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3C244A-048A-491B-9DB1-00B81803C6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721" t="48799" r="46537" b="33786"/>
          <a:stretch/>
        </p:blipFill>
        <p:spPr>
          <a:xfrm>
            <a:off x="4872791" y="4068534"/>
            <a:ext cx="1866123" cy="11943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929A5C-CF03-48C4-B45C-F5BA98AB4625}"/>
              </a:ext>
            </a:extLst>
          </p:cNvPr>
          <p:cNvSpPr txBox="1"/>
          <p:nvPr/>
        </p:nvSpPr>
        <p:spPr>
          <a:xfrm>
            <a:off x="401511" y="1152411"/>
            <a:ext cx="107549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Create the following </a:t>
            </a:r>
            <a:r>
              <a:rPr lang="en-US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Bollinger Band chart </a:t>
            </a: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in Tableau.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5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5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8" grpId="0" build="p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7"/>
          <p:cNvSpPr txBox="1">
            <a:spLocks noGrp="1"/>
          </p:cNvSpPr>
          <p:nvPr>
            <p:ph type="title"/>
          </p:nvPr>
        </p:nvSpPr>
        <p:spPr>
          <a:xfrm>
            <a:off x="308475" y="345250"/>
            <a:ext cx="10542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/>
              <a:t>Task 3. Bollinger Bands - Calculations</a:t>
            </a:r>
            <a:endParaRPr dirty="0"/>
          </a:p>
        </p:txBody>
      </p:sp>
      <p:sp>
        <p:nvSpPr>
          <p:cNvPr id="6" name="Google Shape;413;p22">
            <a:extLst>
              <a:ext uri="{FF2B5EF4-FFF2-40B4-BE49-F238E27FC236}">
                <a16:creationId xmlns:a16="http://schemas.microsoft.com/office/drawing/2014/main" id="{535B61A3-BB32-4B23-98EA-A9BB26B43E45}"/>
              </a:ext>
            </a:extLst>
          </p:cNvPr>
          <p:cNvSpPr txBox="1"/>
          <p:nvPr/>
        </p:nvSpPr>
        <p:spPr>
          <a:xfrm>
            <a:off x="466173" y="1200201"/>
            <a:ext cx="11259654" cy="4671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85000" lnSpcReduction="20000"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Calculation			Formula					Used For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Symbol			</a:t>
            </a: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As Filter (AAPL only, apply to all worksheets using this </a:t>
            </a:r>
            <a:r>
              <a:rPr lang="en-US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datasource</a:t>
            </a: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Close			</a:t>
            </a: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None (Original Data)				To plot close price</a:t>
            </a:r>
            <a:endParaRPr lang="en-US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CloseMA</a:t>
            </a:r>
            <a:r>
              <a:rPr lang="en-US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		WINDOW_AVG( SUM([Close]), -19, 0 )			Table calc used to plot moving average close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Lookback Period (MA) 		</a:t>
            </a: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Parameter (see definition next page) 			User selection of moving average days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CloseSD</a:t>
            </a: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		WINDOW_STDEV(SUM([Close]), -([Lookback Period (MA)]-1), 0)	Table calc used to calc STDEV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# of STDEV	 		</a:t>
            </a: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Parameter (see definition next page)			User selection of # of </a:t>
            </a:r>
            <a:r>
              <a:rPr lang="en-US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stdev</a:t>
            </a: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used in </a:t>
            </a:r>
            <a:r>
              <a:rPr lang="en-US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bollinger</a:t>
            </a:r>
            <a:endParaRPr lang="en-US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dirty="0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BollingerUpper</a:t>
            </a: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		[</a:t>
            </a:r>
            <a:r>
              <a:rPr lang="en-US" dirty="0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CloseMA</a:t>
            </a: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] + [# of STDEV]*[</a:t>
            </a:r>
            <a:r>
              <a:rPr lang="en-US" dirty="0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CloseSD</a:t>
            </a: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]			Used to plot the upper Bollinger Band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dirty="0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ct val="120000"/>
              </a:lnSpc>
              <a:buSzPts val="1600"/>
            </a:pPr>
            <a:r>
              <a:rPr lang="en-US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BollingerLower</a:t>
            </a: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		[</a:t>
            </a:r>
            <a:r>
              <a:rPr lang="en-US" dirty="0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CloseMA</a:t>
            </a: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] - [# of STDEV]*[</a:t>
            </a:r>
            <a:r>
              <a:rPr lang="en-US" dirty="0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CloseSD</a:t>
            </a: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]			Used to plot the lower Bollinger Band</a:t>
            </a:r>
          </a:p>
          <a:p>
            <a:pPr>
              <a:lnSpc>
                <a:spcPct val="120000"/>
              </a:lnSpc>
              <a:buSzPts val="1600"/>
            </a:pPr>
            <a:endParaRPr lang="en-US" dirty="0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ct val="120000"/>
              </a:lnSpc>
              <a:buSzPts val="1600"/>
            </a:pPr>
            <a:r>
              <a:rPr lang="en-US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DateVisibility</a:t>
            </a:r>
            <a:r>
              <a:rPr lang="en-US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		LOOKUP(MAX([Date]) &gt;= MAX([</a:t>
            </a:r>
            <a:r>
              <a:rPr lang="en-US" dirty="0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FirstDateVisible</a:t>
            </a: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]),0)		Used as filter to correctly filter dates</a:t>
            </a:r>
          </a:p>
          <a:p>
            <a:pPr>
              <a:lnSpc>
                <a:spcPct val="120000"/>
              </a:lnSpc>
              <a:buSzPts val="1600"/>
            </a:pPr>
            <a:endParaRPr lang="en-US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20000"/>
              </a:lnSpc>
              <a:buSzPts val="1600"/>
            </a:pPr>
            <a:r>
              <a:rPr lang="en-US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Breakout	</a:t>
            </a: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	IF SUM([Close]) &gt; [Bollinger Upper] THEN ‘UP’		Used to color code the Close price if a breakout</a:t>
            </a:r>
          </a:p>
          <a:p>
            <a:pPr marL="285750" marR="0" lvl="0" indent="-1841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			ELSEIF SUM([Close]) &lt; [Bollinger Lower] THEN 'DOWN’</a:t>
            </a:r>
          </a:p>
          <a:p>
            <a:pPr marL="285750" marR="0" lvl="0" indent="-1841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			ELSE 'NO' END</a:t>
            </a:r>
            <a:endParaRPr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7"/>
          <p:cNvSpPr txBox="1">
            <a:spLocks noGrp="1"/>
          </p:cNvSpPr>
          <p:nvPr>
            <p:ph type="title"/>
          </p:nvPr>
        </p:nvSpPr>
        <p:spPr>
          <a:xfrm>
            <a:off x="308475" y="345250"/>
            <a:ext cx="10542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/>
              <a:t>Task 3. Bollinger Bands - Parameters</a:t>
            </a:r>
            <a:endParaRPr dirty="0"/>
          </a:p>
        </p:txBody>
      </p:sp>
      <p:sp>
        <p:nvSpPr>
          <p:cNvPr id="6" name="Google Shape;413;p22">
            <a:extLst>
              <a:ext uri="{FF2B5EF4-FFF2-40B4-BE49-F238E27FC236}">
                <a16:creationId xmlns:a16="http://schemas.microsoft.com/office/drawing/2014/main" id="{535B61A3-BB32-4B23-98EA-A9BB26B43E45}"/>
              </a:ext>
            </a:extLst>
          </p:cNvPr>
          <p:cNvSpPr txBox="1"/>
          <p:nvPr/>
        </p:nvSpPr>
        <p:spPr>
          <a:xfrm>
            <a:off x="466173" y="1200201"/>
            <a:ext cx="11259654" cy="4671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following parameters will be required to complete the Bollinger Bands visual.</a:t>
            </a:r>
            <a:endParaRPr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053ED5D-D412-4653-806B-2925C21A08D1}"/>
              </a:ext>
            </a:extLst>
          </p:cNvPr>
          <p:cNvGrpSpPr/>
          <p:nvPr/>
        </p:nvGrpSpPr>
        <p:grpSpPr>
          <a:xfrm>
            <a:off x="1622547" y="2319674"/>
            <a:ext cx="2850148" cy="2218652"/>
            <a:chOff x="9295073" y="2393950"/>
            <a:chExt cx="2511813" cy="190910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A113011-D7E8-4F8F-9201-1CFB99FC2D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6354"/>
            <a:stretch/>
          </p:blipFill>
          <p:spPr>
            <a:xfrm>
              <a:off x="9295073" y="2393950"/>
              <a:ext cx="2511813" cy="15430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7971BE-22BA-4098-90F0-C1EC1A0BEB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604"/>
            <a:stretch/>
          </p:blipFill>
          <p:spPr>
            <a:xfrm>
              <a:off x="9295073" y="3900161"/>
              <a:ext cx="2511813" cy="40289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E77C20A-EBBD-4083-9521-B4036CF27766}"/>
              </a:ext>
            </a:extLst>
          </p:cNvPr>
          <p:cNvGrpSpPr/>
          <p:nvPr/>
        </p:nvGrpSpPr>
        <p:grpSpPr>
          <a:xfrm>
            <a:off x="5514614" y="2196425"/>
            <a:ext cx="2963801" cy="3135339"/>
            <a:chOff x="9955209" y="2254357"/>
            <a:chExt cx="2452264" cy="261350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81510AC-71D4-4AB4-86AB-CC2FF133E5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33918"/>
            <a:stretch/>
          </p:blipFill>
          <p:spPr>
            <a:xfrm>
              <a:off x="9955210" y="2254357"/>
              <a:ext cx="2452263" cy="229224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80CB39A-AAC1-4685-B2E7-C465212976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90218"/>
            <a:stretch/>
          </p:blipFill>
          <p:spPr>
            <a:xfrm>
              <a:off x="9955209" y="4528549"/>
              <a:ext cx="2452263" cy="3393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64305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9"/>
          <p:cNvSpPr txBox="1">
            <a:spLocks noGrp="1"/>
          </p:cNvSpPr>
          <p:nvPr>
            <p:ph type="title"/>
          </p:nvPr>
        </p:nvSpPr>
        <p:spPr>
          <a:xfrm>
            <a:off x="308475" y="345250"/>
            <a:ext cx="10542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/>
              <a:t>Task 4. Traded Volume – Basics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3ADAD0-5E88-4D05-8D37-F7C8121EF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29" y="1786811"/>
            <a:ext cx="5821101" cy="37073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FF1FF6-138D-43E4-8A6C-94A812F6A7C1}"/>
              </a:ext>
            </a:extLst>
          </p:cNvPr>
          <p:cNvSpPr txBox="1"/>
          <p:nvPr/>
        </p:nvSpPr>
        <p:spPr>
          <a:xfrm>
            <a:off x="6572619" y="1609167"/>
            <a:ext cx="449666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4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en-US" sz="14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This helps us understand the relative importance of price movements.</a:t>
            </a:r>
          </a:p>
          <a:p>
            <a:endParaRPr lang="en-US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Price movements that occur when volume is high, suggest greater collective belief in those prices.</a:t>
            </a:r>
          </a:p>
          <a:p>
            <a:endParaRPr lang="en-US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Price movements that occur when volume is low, suggest less long-term certainty.</a:t>
            </a:r>
          </a:p>
          <a:p>
            <a:endParaRPr lang="en-US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Previous Volume High tracks the running maximum in the viewing period.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745A9F-6816-43ED-943D-A5A84899E974}"/>
              </a:ext>
            </a:extLst>
          </p:cNvPr>
          <p:cNvSpPr txBox="1"/>
          <p:nvPr/>
        </p:nvSpPr>
        <p:spPr>
          <a:xfrm>
            <a:off x="475429" y="1291142"/>
            <a:ext cx="60971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volume chart shows the number of </a:t>
            </a:r>
            <a:r>
              <a:rPr lang="en-US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shares traded on a given day</a:t>
            </a: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9"/>
          <p:cNvSpPr txBox="1">
            <a:spLocks noGrp="1"/>
          </p:cNvSpPr>
          <p:nvPr>
            <p:ph type="title"/>
          </p:nvPr>
        </p:nvSpPr>
        <p:spPr>
          <a:xfrm>
            <a:off x="308475" y="345250"/>
            <a:ext cx="10542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/>
              <a:t>Task 4. Traded Volume – Requirements</a:t>
            </a:r>
            <a:endParaRPr dirty="0"/>
          </a:p>
        </p:txBody>
      </p:sp>
      <p:sp>
        <p:nvSpPr>
          <p:cNvPr id="483" name="Google Shape;483;p29"/>
          <p:cNvSpPr txBox="1"/>
          <p:nvPr/>
        </p:nvSpPr>
        <p:spPr>
          <a:xfrm>
            <a:off x="6691066" y="1620076"/>
            <a:ext cx="4544683" cy="320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endParaRPr lang="en-US" sz="16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arenR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Sum of volume on each day shown as bar, below the candlestick (in the same worksheet)</a:t>
            </a:r>
          </a:p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arenR"/>
            </a:pPr>
            <a:endParaRPr lang="en-US" sz="16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arenR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Color coded bars to match the candlestick</a:t>
            </a:r>
          </a:p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arenR"/>
            </a:pPr>
            <a:endParaRPr lang="en-US" sz="16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arenR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Add a previous volume high measure, to give running maximum in the viewing period</a:t>
            </a:r>
            <a:endParaRPr sz="16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3ADAD0-5E88-4D05-8D37-F7C8121EF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52" y="1698657"/>
            <a:ext cx="5821101" cy="370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1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0"/>
          <p:cNvSpPr txBox="1">
            <a:spLocks noGrp="1"/>
          </p:cNvSpPr>
          <p:nvPr>
            <p:ph type="title"/>
          </p:nvPr>
        </p:nvSpPr>
        <p:spPr>
          <a:xfrm>
            <a:off x="308475" y="345250"/>
            <a:ext cx="10542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/>
              <a:t>Task 4. Traded Volume – Calculations</a:t>
            </a:r>
            <a:endParaRPr dirty="0"/>
          </a:p>
        </p:txBody>
      </p:sp>
      <p:sp>
        <p:nvSpPr>
          <p:cNvPr id="491" name="Google Shape;491;p30"/>
          <p:cNvSpPr txBox="1"/>
          <p:nvPr/>
        </p:nvSpPr>
        <p:spPr>
          <a:xfrm>
            <a:off x="573703" y="1207948"/>
            <a:ext cx="10394175" cy="4975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Calculation</a:t>
            </a:r>
            <a:r>
              <a:rPr lang="en-US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lang="en-US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Formula</a:t>
            </a:r>
            <a:endParaRPr b="1" dirty="0"/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Volume			</a:t>
            </a: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Simply use the [Volume] column</a:t>
            </a:r>
            <a:endParaRPr lang="en-US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b="1" i="0" u="none" strike="noStrike" cap="none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CountDays</a:t>
            </a:r>
            <a:r>
              <a:rPr lang="en-US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COUNTD([Date])</a:t>
            </a:r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CountPreviousDays</a:t>
            </a: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	RUNNING_SUM([</a:t>
            </a:r>
            <a:r>
              <a:rPr lang="en-US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CountDays</a:t>
            </a: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])-1</a:t>
            </a:r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PreviousVolumeHigh</a:t>
            </a:r>
            <a:r>
              <a:rPr lang="en-US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WINDOW_MAX(SUM([Volume]),-[</a:t>
            </a:r>
            <a:r>
              <a:rPr lang="en-US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CountPreviousDays</a:t>
            </a: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],0)</a:t>
            </a:r>
            <a:endParaRPr dirty="0"/>
          </a:p>
          <a:p>
            <a:pPr marL="285750" marR="0" lvl="0" indent="-1841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3"/>
          <p:cNvSpPr txBox="1">
            <a:spLocks noGrp="1"/>
          </p:cNvSpPr>
          <p:nvPr>
            <p:ph type="title"/>
          </p:nvPr>
        </p:nvSpPr>
        <p:spPr>
          <a:xfrm>
            <a:off x="308475" y="345250"/>
            <a:ext cx="10542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/>
              <a:t>Task 5. Relative Growth - Basics &amp; Requirements</a:t>
            </a:r>
            <a:endParaRPr dirty="0"/>
          </a:p>
        </p:txBody>
      </p:sp>
      <p:sp>
        <p:nvSpPr>
          <p:cNvPr id="522" name="Google Shape;522;p33"/>
          <p:cNvSpPr txBox="1"/>
          <p:nvPr/>
        </p:nvSpPr>
        <p:spPr>
          <a:xfrm>
            <a:off x="6333517" y="2048979"/>
            <a:ext cx="5060764" cy="253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20000"/>
              </a:lnSpc>
              <a:buSzPct val="100000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1pPr>
          </a:lstStyle>
          <a:p>
            <a:r>
              <a:rPr lang="en-US" b="1" dirty="0">
                <a:sym typeface="Open Sans"/>
              </a:rPr>
              <a:t>Requirements</a:t>
            </a:r>
          </a:p>
          <a:p>
            <a:endParaRPr lang="en-US" dirty="0">
              <a:sym typeface="Open Sans"/>
            </a:endParaRPr>
          </a:p>
          <a:p>
            <a:r>
              <a:rPr lang="en-US" dirty="0">
                <a:sym typeface="Open Sans"/>
              </a:rPr>
              <a:t>1) Timeline of exact dates along the X axis</a:t>
            </a:r>
          </a:p>
          <a:p>
            <a:r>
              <a:rPr lang="en-US" dirty="0"/>
              <a:t>2) Close price plotted with detail for each stock</a:t>
            </a:r>
          </a:p>
          <a:p>
            <a:r>
              <a:rPr lang="en-US" dirty="0"/>
              <a:t>3) Filter by View Period</a:t>
            </a:r>
          </a:p>
          <a:p>
            <a:r>
              <a:rPr lang="en-US" dirty="0"/>
              <a:t>4) User selection of Ticker to replace symbol filter</a:t>
            </a:r>
          </a:p>
          <a:p>
            <a:r>
              <a:rPr lang="en-US" dirty="0"/>
              <a:t>5) Tooltips as described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C33D87-2EF3-4D9E-ADD4-DBDB22702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64" y="2018218"/>
            <a:ext cx="5790661" cy="38005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37D55F-4C59-48B2-B986-4DBDD2222090}"/>
              </a:ext>
            </a:extLst>
          </p:cNvPr>
          <p:cNvSpPr txBox="1"/>
          <p:nvPr/>
        </p:nvSpPr>
        <p:spPr>
          <a:xfrm>
            <a:off x="429207" y="1201146"/>
            <a:ext cx="11109649" cy="331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relative growth chart normalizes all stocks at the start of the period to help us compare relative growth.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2C8B96-3EE5-45C7-8171-2959840DFB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94" t="68571" r="28834" b="15918"/>
          <a:stretch/>
        </p:blipFill>
        <p:spPr>
          <a:xfrm>
            <a:off x="6383523" y="4255488"/>
            <a:ext cx="2270049" cy="14013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" grpId="0" build="p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"/>
          <p:cNvSpPr txBox="1">
            <a:spLocks noGrp="1"/>
          </p:cNvSpPr>
          <p:nvPr>
            <p:ph type="title"/>
          </p:nvPr>
        </p:nvSpPr>
        <p:spPr>
          <a:xfrm>
            <a:off x="308475" y="345250"/>
            <a:ext cx="10542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/>
              <a:t>Head of Sales &amp; Trading - Kurt </a:t>
            </a:r>
            <a:endParaRPr/>
          </a:p>
        </p:txBody>
      </p:sp>
      <p:sp>
        <p:nvSpPr>
          <p:cNvPr id="88" name="Google Shape;88;p3"/>
          <p:cNvSpPr/>
          <p:nvPr/>
        </p:nvSpPr>
        <p:spPr>
          <a:xfrm>
            <a:off x="407988" y="1420270"/>
            <a:ext cx="5400000" cy="1260482"/>
          </a:xfrm>
          <a:prstGeom prst="wedgeRoundRectCallout">
            <a:avLst>
              <a:gd name="adj1" fmla="val 52602"/>
              <a:gd name="adj2" fmla="val -20706"/>
              <a:gd name="adj3" fmla="val 16667"/>
            </a:avLst>
          </a:prstGeom>
          <a:solidFill>
            <a:schemeClr val="lt1"/>
          </a:solidFill>
          <a:ln w="9525" cap="flat" cmpd="sng">
            <a:solidFill>
              <a:srgbClr val="2B2C2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0" dist="25400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4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Oh hi! Great to have you on board. I’m, Kurt </a:t>
            </a:r>
            <a:r>
              <a:rPr lang="en-US" sz="14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Loafie</a:t>
            </a:r>
            <a:r>
              <a:rPr lang="en-US" sz="14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– I lead the sales and trading team here at </a:t>
            </a:r>
            <a:r>
              <a:rPr lang="en-US" sz="1400" b="1" i="0" u="none" strike="noStrike" cap="none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CFI Capital Partners</a:t>
            </a:r>
            <a:r>
              <a:rPr lang="en-US" dirty="0">
                <a:solidFill>
                  <a:schemeClr val="tx1"/>
                </a:solidFill>
              </a:rPr>
              <a:t>. These are exciting times. We’re hoping to develop new trading strategies through the use of analytics. I’ve heard a thing or two about your data skills from my colleagues and we’re stoked to have you. </a:t>
            </a:r>
          </a:p>
        </p:txBody>
      </p:sp>
      <p:sp>
        <p:nvSpPr>
          <p:cNvPr id="89" name="Google Shape;89;p3"/>
          <p:cNvSpPr/>
          <p:nvPr/>
        </p:nvSpPr>
        <p:spPr>
          <a:xfrm flipH="1">
            <a:off x="6072993" y="2385034"/>
            <a:ext cx="5400000" cy="1371091"/>
          </a:xfrm>
          <a:prstGeom prst="wedgeRoundRectCallout">
            <a:avLst>
              <a:gd name="adj1" fmla="val 52487"/>
              <a:gd name="adj2" fmla="val -18978"/>
              <a:gd name="adj3" fmla="val 16667"/>
            </a:avLst>
          </a:prstGeom>
          <a:solidFill>
            <a:schemeClr val="lt1"/>
          </a:solidFill>
          <a:ln w="9525" cap="flat" cmpd="sng">
            <a:solidFill>
              <a:srgbClr val="414245"/>
            </a:solidFill>
            <a:prstDash val="solid"/>
            <a:round/>
            <a:headEnd type="none" w="sm" len="sm"/>
            <a:tailEnd type="none" w="sm" len="sm"/>
          </a:ln>
          <a:effectLst>
            <a:outerShdw blurRad="508000" dist="25400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For context, our trading team is always looking for new ways to analyze the market. We’re really desperate for some </a:t>
            </a:r>
            <a:r>
              <a:rPr lang="en-US" b="1" dirty="0">
                <a:solidFill>
                  <a:schemeClr val="tx2"/>
                </a:solidFill>
              </a:rPr>
              <a:t>dashboards to show daily trading insights</a:t>
            </a:r>
            <a:r>
              <a:rPr lang="en-US" dirty="0">
                <a:solidFill>
                  <a:schemeClr val="tx1"/>
                </a:solidFill>
              </a:rPr>
              <a:t>. We’re kind of sold on Tableau on our dashboarding tool but we need to develop a proof of concept to get the </a:t>
            </a:r>
            <a:r>
              <a:rPr lang="en-US" b="1" dirty="0">
                <a:solidFill>
                  <a:schemeClr val="tx2"/>
                </a:solidFill>
              </a:rPr>
              <a:t>budget approved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90" name="Google Shape;90;p3"/>
          <p:cNvCxnSpPr/>
          <p:nvPr/>
        </p:nvCxnSpPr>
        <p:spPr>
          <a:xfrm>
            <a:off x="5940490" y="1387151"/>
            <a:ext cx="0" cy="4372947"/>
          </a:xfrm>
          <a:prstGeom prst="straightConnector1">
            <a:avLst/>
          </a:prstGeom>
          <a:noFill/>
          <a:ln w="9525" cap="flat" cmpd="sng">
            <a:solidFill>
              <a:srgbClr val="1FA0AD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91" name="Google Shape;91;p3"/>
          <p:cNvSpPr/>
          <p:nvPr/>
        </p:nvSpPr>
        <p:spPr>
          <a:xfrm>
            <a:off x="391158" y="3429000"/>
            <a:ext cx="5400000" cy="1327625"/>
          </a:xfrm>
          <a:prstGeom prst="wedgeRoundRectCallout">
            <a:avLst>
              <a:gd name="adj1" fmla="val 52602"/>
              <a:gd name="adj2" fmla="val -20706"/>
              <a:gd name="adj3" fmla="val 16667"/>
            </a:avLst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  <a:effectLst>
            <a:outerShdw blurRad="508000" dist="25400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I need you to show what we could do with a customized dashboard. </a:t>
            </a:r>
            <a:r>
              <a:rPr lang="en-US" b="1" dirty="0">
                <a:solidFill>
                  <a:schemeClr val="tx2"/>
                </a:solidFill>
              </a:rPr>
              <a:t>Show off all the great features</a:t>
            </a:r>
            <a:r>
              <a:rPr lang="en-US" dirty="0">
                <a:solidFill>
                  <a:schemeClr val="tx1"/>
                </a:solidFill>
              </a:rPr>
              <a:t>, inspire us to go beyond the usual analysis we do. </a:t>
            </a:r>
            <a:r>
              <a:rPr lang="en-US" b="1" dirty="0">
                <a:solidFill>
                  <a:schemeClr val="tx2"/>
                </a:solidFill>
              </a:rPr>
              <a:t>Start simple with candlesticks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b="1" dirty="0">
                <a:solidFill>
                  <a:schemeClr val="tx2"/>
                </a:solidFill>
              </a:rPr>
              <a:t>Bollinger bands 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, and you can throw in a few of your own ideas too.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2" name="Google Shape;92;p3"/>
          <p:cNvSpPr/>
          <p:nvPr/>
        </p:nvSpPr>
        <p:spPr>
          <a:xfrm flipH="1">
            <a:off x="6089823" y="4554209"/>
            <a:ext cx="5400000" cy="1080000"/>
          </a:xfrm>
          <a:prstGeom prst="wedgeRoundRectCallout">
            <a:avLst>
              <a:gd name="adj1" fmla="val 52487"/>
              <a:gd name="adj2" fmla="val -18978"/>
              <a:gd name="adj3" fmla="val 16667"/>
            </a:avLst>
          </a:prstGeom>
          <a:solidFill>
            <a:schemeClr val="lt1"/>
          </a:solidFill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0" dist="25400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tx1"/>
                </a:solidFill>
                <a:sym typeface="Arial"/>
              </a:rPr>
              <a:t>Our data engineer put together a </a:t>
            </a:r>
            <a:r>
              <a:rPr lang="en-US" sz="1400" b="1" i="0" u="none" strike="noStrike" cap="none" dirty="0">
                <a:solidFill>
                  <a:schemeClr val="tx2"/>
                </a:solidFill>
                <a:sym typeface="Arial"/>
              </a:rPr>
              <a:t>sample data warehouse</a:t>
            </a:r>
            <a:r>
              <a:rPr lang="en-US" sz="1400" b="0" i="0" u="none" strike="noStrike" cap="none" dirty="0">
                <a:solidFill>
                  <a:schemeClr val="tx1"/>
                </a:solidFill>
                <a:sym typeface="Arial"/>
              </a:rPr>
              <a:t>, with stock, prices, dates, market caps. I’ll send you the documents. With a bit of luck, you’ll build something, we’ll get the budget secured and we’ll have a new suite of reports for our traders. 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3" name="Google Shape;93;p3"/>
          <p:cNvSpPr/>
          <p:nvPr/>
        </p:nvSpPr>
        <p:spPr>
          <a:xfrm>
            <a:off x="391158" y="5634927"/>
            <a:ext cx="5400000" cy="446994"/>
          </a:xfrm>
          <a:prstGeom prst="wedgeRoundRectCallout">
            <a:avLst>
              <a:gd name="adj1" fmla="val 52602"/>
              <a:gd name="adj2" fmla="val -20706"/>
              <a:gd name="adj3" fmla="val 16667"/>
            </a:avLst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  <a:effectLst>
            <a:outerShdw blurRad="508000" dist="25400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 have to run. Elon’s tweeted. Call me when you have something.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4"/>
          <p:cNvSpPr txBox="1">
            <a:spLocks noGrp="1"/>
          </p:cNvSpPr>
          <p:nvPr>
            <p:ph type="title"/>
          </p:nvPr>
        </p:nvSpPr>
        <p:spPr>
          <a:xfrm>
            <a:off x="308475" y="345250"/>
            <a:ext cx="10542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/>
              <a:t>Task 5. Relative Growth - Calculations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D787BF-728A-4E5F-BA4B-199A94B979D3}"/>
              </a:ext>
            </a:extLst>
          </p:cNvPr>
          <p:cNvSpPr txBox="1"/>
          <p:nvPr/>
        </p:nvSpPr>
        <p:spPr>
          <a:xfrm>
            <a:off x="308475" y="1208498"/>
            <a:ext cx="11235121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Calculation			Formula</a:t>
            </a:r>
          </a:p>
          <a:p>
            <a:endParaRPr lang="en-CA" dirty="0"/>
          </a:p>
          <a:p>
            <a:r>
              <a:rPr lang="en-CA" dirty="0" err="1"/>
              <a:t>CloseOnFirstDateVisible</a:t>
            </a:r>
            <a:r>
              <a:rPr lang="en-CA" dirty="0"/>
              <a:t>	WINDOW_MAX(IF MAX([Date]) = MAX([</a:t>
            </a:r>
            <a:r>
              <a:rPr lang="en-CA" dirty="0" err="1"/>
              <a:t>FirstDateVisible</a:t>
            </a:r>
            <a:r>
              <a:rPr lang="en-CA" dirty="0"/>
              <a:t>]) THEN SUM([Close]) END)</a:t>
            </a:r>
          </a:p>
          <a:p>
            <a:r>
              <a:rPr lang="en-CA" dirty="0"/>
              <a:t>					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						</a:t>
            </a:r>
          </a:p>
          <a:p>
            <a:r>
              <a:rPr lang="en-CA" dirty="0"/>
              <a:t>						Across Dates</a:t>
            </a:r>
          </a:p>
          <a:p>
            <a:r>
              <a:rPr lang="en-CA" dirty="0"/>
              <a:t>						For Each Symbol		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%Growth			(SUM([Close]) - [</a:t>
            </a:r>
            <a:r>
              <a:rPr lang="en-CA" dirty="0" err="1"/>
              <a:t>CloseOnFirstDateVisible</a:t>
            </a:r>
            <a:r>
              <a:rPr lang="en-CA" dirty="0"/>
              <a:t>])/[</a:t>
            </a:r>
            <a:r>
              <a:rPr lang="en-CA" dirty="0" err="1"/>
              <a:t>CloseOnFirstDateVisible</a:t>
            </a:r>
            <a:r>
              <a:rPr lang="en-CA" dirty="0"/>
              <a:t>]</a:t>
            </a:r>
          </a:p>
          <a:p>
            <a:r>
              <a:rPr lang="en-CA" dirty="0"/>
              <a:t>			Define calc options as above</a:t>
            </a:r>
          </a:p>
          <a:p>
            <a:endParaRPr lang="en-CA" dirty="0"/>
          </a:p>
          <a:p>
            <a:r>
              <a:rPr lang="en-CA" dirty="0"/>
              <a:t>Ticker Selection		Parameter (see definition </a:t>
            </a:r>
            <a:r>
              <a:rPr lang="en-CA" dirty="0">
                <a:sym typeface="Wingdings" panose="05000000000000000000" pitchFamily="2" charset="2"/>
              </a:rPr>
              <a:t>right)</a:t>
            </a:r>
          </a:p>
          <a:p>
            <a:endParaRPr lang="en-CA" dirty="0">
              <a:sym typeface="Wingdings" panose="05000000000000000000" pitchFamily="2" charset="2"/>
            </a:endParaRPr>
          </a:p>
          <a:p>
            <a:r>
              <a:rPr lang="en-CA" dirty="0">
                <a:sym typeface="Wingdings" panose="05000000000000000000" pitchFamily="2" charset="2"/>
              </a:rPr>
              <a:t>Ticker Is Selected		[Symbol] = [Ticker Selection]		Used to highlight selected ticker</a:t>
            </a:r>
          </a:p>
          <a:p>
            <a:endParaRPr lang="en-CA" dirty="0">
              <a:sym typeface="Wingdings" panose="05000000000000000000" pitchFamily="2" charset="2"/>
            </a:endParaRPr>
          </a:p>
          <a:p>
            <a:endParaRPr lang="en-CA" dirty="0">
              <a:sym typeface="Wingdings" panose="05000000000000000000" pitchFamily="2" charset="2"/>
            </a:endParaRPr>
          </a:p>
          <a:p>
            <a:r>
              <a:rPr lang="en-CA" dirty="0">
                <a:sym typeface="Wingdings" panose="05000000000000000000" pitchFamily="2" charset="2"/>
              </a:rPr>
              <a:t>Finally, the following formula will need amending </a:t>
            </a:r>
          </a:p>
          <a:p>
            <a:endParaRPr lang="en-CA" dirty="0">
              <a:sym typeface="Wingdings" panose="05000000000000000000" pitchFamily="2" charset="2"/>
            </a:endParaRPr>
          </a:p>
          <a:p>
            <a:r>
              <a:rPr lang="en-CA" dirty="0" err="1">
                <a:sym typeface="Wingdings" panose="05000000000000000000" pitchFamily="2" charset="2"/>
              </a:rPr>
              <a:t>CloseOnFirstDateVisible</a:t>
            </a:r>
            <a:r>
              <a:rPr lang="en-CA" dirty="0">
                <a:sym typeface="Wingdings" panose="05000000000000000000" pitchFamily="2" charset="2"/>
              </a:rPr>
              <a:t>	</a:t>
            </a:r>
            <a:r>
              <a:rPr lang="en-CA" dirty="0"/>
              <a:t>WINDOW_MAX(IF MAX([Date]) = WINDOW_MIN(MIN([Date])) THEN SUM([Close]) END)</a:t>
            </a:r>
          </a:p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C13E72-4395-464C-9FA6-D8BAAD6374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797"/>
          <a:stretch/>
        </p:blipFill>
        <p:spPr>
          <a:xfrm>
            <a:off x="3086974" y="1937222"/>
            <a:ext cx="2733675" cy="14356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06C7B8-5272-40C1-A774-05066F476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3050" y="1949053"/>
            <a:ext cx="2276629" cy="3229763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6"/>
          <p:cNvSpPr txBox="1">
            <a:spLocks noGrp="1"/>
          </p:cNvSpPr>
          <p:nvPr>
            <p:ph type="title"/>
          </p:nvPr>
        </p:nvSpPr>
        <p:spPr>
          <a:xfrm>
            <a:off x="308475" y="345250"/>
            <a:ext cx="10542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/>
              <a:t>Task 6. Total Growth Heat Table Requirements</a:t>
            </a:r>
            <a:endParaRPr dirty="0"/>
          </a:p>
        </p:txBody>
      </p:sp>
      <p:sp>
        <p:nvSpPr>
          <p:cNvPr id="547" name="Google Shape;547;p36"/>
          <p:cNvSpPr txBox="1"/>
          <p:nvPr/>
        </p:nvSpPr>
        <p:spPr>
          <a:xfrm>
            <a:off x="2572407" y="1796623"/>
            <a:ext cx="8028091" cy="181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20000"/>
              </a:lnSpc>
              <a:buSzPct val="100000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1pPr>
          </a:lstStyle>
          <a:p>
            <a:r>
              <a:rPr lang="en-US" dirty="0">
                <a:sym typeface="Open Sans"/>
              </a:rPr>
              <a:t>1) One row per Symbol</a:t>
            </a:r>
          </a:p>
          <a:p>
            <a:endParaRPr lang="en-US" dirty="0">
              <a:sym typeface="Open Sans"/>
            </a:endParaRPr>
          </a:p>
          <a:p>
            <a:r>
              <a:rPr lang="en-US" dirty="0">
                <a:sym typeface="Open Sans"/>
              </a:rPr>
              <a:t>2) Responds to user selected view period using </a:t>
            </a:r>
            <a:r>
              <a:rPr lang="en-US" dirty="0" err="1">
                <a:sym typeface="Open Sans"/>
              </a:rPr>
              <a:t>DateFilter</a:t>
            </a:r>
            <a:endParaRPr lang="en-US" dirty="0">
              <a:sym typeface="Open Sans"/>
            </a:endParaRPr>
          </a:p>
          <a:p>
            <a:endParaRPr lang="en-US" dirty="0">
              <a:sym typeface="Open Sans"/>
            </a:endParaRPr>
          </a:p>
          <a:p>
            <a:r>
              <a:rPr lang="en-US" dirty="0">
                <a:sym typeface="Open Sans"/>
              </a:rPr>
              <a:t>3) Calculate price at the beginning and end of the period</a:t>
            </a:r>
          </a:p>
          <a:p>
            <a:endParaRPr lang="en-US" dirty="0">
              <a:sym typeface="Open Sans"/>
            </a:endParaRPr>
          </a:p>
          <a:p>
            <a:r>
              <a:rPr lang="en-US" dirty="0">
                <a:sym typeface="Open Sans"/>
              </a:rPr>
              <a:t>4) Calculate and display %</a:t>
            </a:r>
            <a:r>
              <a:rPr lang="en-US" dirty="0" err="1">
                <a:sym typeface="Open Sans"/>
              </a:rPr>
              <a:t>GrowthTotal</a:t>
            </a:r>
            <a:r>
              <a:rPr lang="en-US" dirty="0">
                <a:sym typeface="Open Sans"/>
              </a:rPr>
              <a:t> over the view period</a:t>
            </a:r>
          </a:p>
          <a:p>
            <a:endParaRPr lang="en-US" dirty="0">
              <a:sym typeface="Open Sans"/>
            </a:endParaRPr>
          </a:p>
          <a:p>
            <a:r>
              <a:rPr lang="en-US" dirty="0">
                <a:sym typeface="Open Sans"/>
              </a:rPr>
              <a:t>5) Color coded with price increase and decrease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2C6C10-DD5A-41E6-82E9-627F5F8DC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47" y="1158533"/>
            <a:ext cx="1472458" cy="50743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79A576-A296-4CE9-B838-D2166D2F04CF}"/>
              </a:ext>
            </a:extLst>
          </p:cNvPr>
          <p:cNvSpPr txBox="1"/>
          <p:nvPr/>
        </p:nvSpPr>
        <p:spPr>
          <a:xfrm>
            <a:off x="2371725" y="1201146"/>
            <a:ext cx="9167131" cy="331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total growth heat table shows </a:t>
            </a:r>
            <a:r>
              <a:rPr lang="en-US" sz="1400" b="1" i="0" u="none" strike="noStrike" cap="none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total growth 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for each stock over the </a:t>
            </a:r>
            <a:r>
              <a:rPr lang="en-US" sz="1400" b="1" i="0" u="none" strike="noStrike" cap="none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viewing period.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" grpId="0" build="p"/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7"/>
          <p:cNvSpPr txBox="1">
            <a:spLocks noGrp="1"/>
          </p:cNvSpPr>
          <p:nvPr>
            <p:ph type="title"/>
          </p:nvPr>
        </p:nvSpPr>
        <p:spPr>
          <a:xfrm>
            <a:off x="308475" y="345250"/>
            <a:ext cx="10542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/>
              <a:t>Task 6. Total Growth Heat Table – Calculations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C132CA-FB86-4905-928D-29CDEB53B319}"/>
              </a:ext>
            </a:extLst>
          </p:cNvPr>
          <p:cNvSpPr txBox="1"/>
          <p:nvPr/>
        </p:nvSpPr>
        <p:spPr>
          <a:xfrm>
            <a:off x="308475" y="1185055"/>
            <a:ext cx="1022013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/>
              <a:t>Calculation		Formula</a:t>
            </a:r>
          </a:p>
          <a:p>
            <a:endParaRPr lang="en-CA" dirty="0"/>
          </a:p>
          <a:p>
            <a:r>
              <a:rPr lang="en-CA" dirty="0" err="1"/>
              <a:t>CloseOnMaxDateContext</a:t>
            </a:r>
            <a:r>
              <a:rPr lang="en-CA" dirty="0"/>
              <a:t>	SUM(IF [Date] = [</a:t>
            </a:r>
            <a:r>
              <a:rPr lang="en-CA" dirty="0" err="1"/>
              <a:t>MaxDateContext</a:t>
            </a:r>
            <a:r>
              <a:rPr lang="en-CA" dirty="0"/>
              <a:t>] THEN [Close] END)</a:t>
            </a:r>
          </a:p>
          <a:p>
            <a:endParaRPr lang="en-CA" dirty="0"/>
          </a:p>
          <a:p>
            <a:r>
              <a:rPr lang="en-CA" dirty="0" err="1"/>
              <a:t>MinDateContext</a:t>
            </a:r>
            <a:r>
              <a:rPr lang="en-CA" dirty="0"/>
              <a:t>		{Min([Date])}</a:t>
            </a:r>
          </a:p>
          <a:p>
            <a:endParaRPr lang="en-CA" dirty="0"/>
          </a:p>
          <a:p>
            <a:r>
              <a:rPr lang="en-CA" dirty="0" err="1"/>
              <a:t>CloseOnMinDateContext</a:t>
            </a:r>
            <a:r>
              <a:rPr lang="en-CA" dirty="0"/>
              <a:t>	SUM(IF [Date] = [</a:t>
            </a:r>
            <a:r>
              <a:rPr lang="en-CA" dirty="0" err="1"/>
              <a:t>MinDateContext</a:t>
            </a:r>
            <a:r>
              <a:rPr lang="en-CA" dirty="0"/>
              <a:t>] THEN [Close] END)</a:t>
            </a:r>
          </a:p>
          <a:p>
            <a:endParaRPr lang="en-CA" dirty="0"/>
          </a:p>
          <a:p>
            <a:r>
              <a:rPr lang="en-CA" dirty="0" err="1"/>
              <a:t>DateFilter</a:t>
            </a:r>
            <a:r>
              <a:rPr lang="en-CA" dirty="0"/>
              <a:t>			Promote to Context</a:t>
            </a:r>
          </a:p>
          <a:p>
            <a:endParaRPr lang="en-CA" dirty="0"/>
          </a:p>
          <a:p>
            <a:r>
              <a:rPr lang="en-CA" dirty="0"/>
              <a:t>%</a:t>
            </a:r>
            <a:r>
              <a:rPr lang="en-CA" dirty="0" err="1"/>
              <a:t>GrowthTotal</a:t>
            </a:r>
            <a:r>
              <a:rPr lang="en-CA" dirty="0"/>
              <a:t>		( [</a:t>
            </a:r>
            <a:r>
              <a:rPr lang="en-CA" dirty="0" err="1"/>
              <a:t>CloseOnMaxDateContext</a:t>
            </a:r>
            <a:r>
              <a:rPr lang="en-CA" dirty="0"/>
              <a:t>] - [</a:t>
            </a:r>
            <a:r>
              <a:rPr lang="en-CA" dirty="0" err="1"/>
              <a:t>CloseOnMinDateContext</a:t>
            </a:r>
            <a:r>
              <a:rPr lang="en-CA" dirty="0"/>
              <a:t>] ) / [</a:t>
            </a:r>
            <a:r>
              <a:rPr lang="en-CA" dirty="0" err="1"/>
              <a:t>CloseOnMinDateContext</a:t>
            </a:r>
            <a:r>
              <a:rPr lang="en-CA" dirty="0"/>
              <a:t>]</a:t>
            </a:r>
          </a:p>
          <a:p>
            <a:endParaRPr lang="en-CA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E0899-825D-4E6F-A4B3-EA6F68012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lt1"/>
                </a:solidFill>
              </a:rPr>
              <a:t>Trading Dashboard in Tableau - Case Study Approach</a:t>
            </a:r>
            <a:endParaRPr lang="en-CA" dirty="0">
              <a:solidFill>
                <a:schemeClr val="bg1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F5537DA-8478-439F-850A-9124C56BB586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0519790"/>
              </p:ext>
            </p:extLst>
          </p:nvPr>
        </p:nvGraphicFramePr>
        <p:xfrm>
          <a:off x="407988" y="849313"/>
          <a:ext cx="11376025" cy="5159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282402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8"/>
          <p:cNvSpPr txBox="1">
            <a:spLocks noGrp="1"/>
          </p:cNvSpPr>
          <p:nvPr>
            <p:ph type="title"/>
          </p:nvPr>
        </p:nvSpPr>
        <p:spPr>
          <a:xfrm>
            <a:off x="229022" y="3746500"/>
            <a:ext cx="11733900" cy="9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</a:pPr>
            <a:r>
              <a:rPr lang="en-US" dirty="0"/>
              <a:t>Pull Intraday Prices into Tableau</a:t>
            </a:r>
            <a:endParaRPr dirty="0"/>
          </a:p>
        </p:txBody>
      </p:sp>
      <p:pic>
        <p:nvPicPr>
          <p:cNvPr id="563" name="Google Shape;563;p38" descr="Connected with solid fill"/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83001" y="2268567"/>
            <a:ext cx="1026000" cy="10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"/>
          <p:cNvSpPr txBox="1">
            <a:spLocks noGrp="1"/>
          </p:cNvSpPr>
          <p:nvPr>
            <p:ph type="body" idx="1"/>
          </p:nvPr>
        </p:nvSpPr>
        <p:spPr>
          <a:xfrm>
            <a:off x="767020" y="2016145"/>
            <a:ext cx="2966780" cy="1327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r>
              <a:rPr lang="en-US" dirty="0"/>
              <a:t>1. </a:t>
            </a:r>
            <a:r>
              <a:rPr lang="en-US" b="1" dirty="0">
                <a:solidFill>
                  <a:schemeClr val="bg1"/>
                </a:solidFill>
              </a:rPr>
              <a:t>Connect to and Explore the</a:t>
            </a:r>
            <a:r>
              <a:rPr lang="en-US" b="1" dirty="0">
                <a:solidFill>
                  <a:schemeClr val="accent1"/>
                </a:solidFill>
              </a:rPr>
              <a:t> intraday prices</a:t>
            </a:r>
            <a:endParaRPr dirty="0"/>
          </a:p>
        </p:txBody>
      </p:sp>
      <p:sp>
        <p:nvSpPr>
          <p:cNvPr id="220" name="Google Shape;220;p11"/>
          <p:cNvSpPr txBox="1">
            <a:spLocks noGrp="1"/>
          </p:cNvSpPr>
          <p:nvPr>
            <p:ph type="title"/>
          </p:nvPr>
        </p:nvSpPr>
        <p:spPr>
          <a:xfrm>
            <a:off x="305650" y="351025"/>
            <a:ext cx="106155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>
                <a:latin typeface="Open Sans"/>
                <a:ea typeface="Open Sans"/>
                <a:cs typeface="Open Sans"/>
                <a:sym typeface="Open Sans"/>
              </a:rPr>
              <a:t>Task List: Pull Historical Prices Into Tableau</a:t>
            </a:r>
            <a:endParaRPr sz="24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" name="Google Shape;221;p11"/>
          <p:cNvSpPr txBox="1">
            <a:spLocks noGrp="1"/>
          </p:cNvSpPr>
          <p:nvPr>
            <p:ph type="body" idx="2"/>
          </p:nvPr>
        </p:nvSpPr>
        <p:spPr>
          <a:xfrm>
            <a:off x="4414833" y="2016145"/>
            <a:ext cx="3199314" cy="1327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/>
            <a:r>
              <a:rPr lang="en-US" dirty="0"/>
              <a:t>2. Write a query to return </a:t>
            </a:r>
            <a:r>
              <a:rPr lang="en-US" b="1" dirty="0">
                <a:solidFill>
                  <a:schemeClr val="accent1"/>
                </a:solidFill>
              </a:rPr>
              <a:t>Intraday Stock prices</a:t>
            </a:r>
            <a:endParaRPr lang="en-US" dirty="0"/>
          </a:p>
        </p:txBody>
      </p:sp>
      <p:sp>
        <p:nvSpPr>
          <p:cNvPr id="222" name="Google Shape;222;p11"/>
          <p:cNvSpPr txBox="1">
            <a:spLocks noGrp="1"/>
          </p:cNvSpPr>
          <p:nvPr>
            <p:ph type="body" idx="3"/>
          </p:nvPr>
        </p:nvSpPr>
        <p:spPr>
          <a:xfrm>
            <a:off x="7820342" y="2016145"/>
            <a:ext cx="3846942" cy="1327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/>
            <a:r>
              <a:rPr lang="en-US" dirty="0"/>
              <a:t>3. </a:t>
            </a:r>
            <a:r>
              <a:rPr lang="en-US" dirty="0">
                <a:solidFill>
                  <a:schemeClr val="bg1"/>
                </a:solidFill>
              </a:rPr>
              <a:t>Import the data to a </a:t>
            </a:r>
            <a:r>
              <a:rPr lang="en-US" b="1" dirty="0">
                <a:solidFill>
                  <a:schemeClr val="accent1"/>
                </a:solidFill>
              </a:rPr>
              <a:t>new data source </a:t>
            </a:r>
            <a:r>
              <a:rPr lang="en-US" dirty="0">
                <a:solidFill>
                  <a:schemeClr val="bg1"/>
                </a:solidFill>
              </a:rPr>
              <a:t>in Tableau by querying the view called </a:t>
            </a:r>
            <a:r>
              <a:rPr lang="en-US" b="1" dirty="0" err="1">
                <a:solidFill>
                  <a:schemeClr val="accent1"/>
                </a:solidFill>
              </a:rPr>
              <a:t>vIntraDayPricesReporting</a:t>
            </a:r>
            <a:endParaRPr b="1" dirty="0">
              <a:solidFill>
                <a:schemeClr val="accent1"/>
              </a:solidFill>
            </a:endParaRPr>
          </a:p>
        </p:txBody>
      </p:sp>
      <p:pic>
        <p:nvPicPr>
          <p:cNvPr id="226" name="Google Shape;226;p11" descr="Database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6537" y="1303200"/>
            <a:ext cx="702000" cy="7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1" descr="Table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4833" y="1344768"/>
            <a:ext cx="702000" cy="7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65C7B-4E31-4BE5-8C14-5F0CA05B4A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19" r="188" b="925"/>
          <a:stretch/>
        </p:blipFill>
        <p:spPr>
          <a:xfrm>
            <a:off x="1017537" y="3202239"/>
            <a:ext cx="10111674" cy="2365377"/>
          </a:xfrm>
          <a:prstGeom prst="rect">
            <a:avLst/>
          </a:prstGeom>
        </p:spPr>
      </p:pic>
      <p:sp>
        <p:nvSpPr>
          <p:cNvPr id="14" name="Google Shape;221;p11">
            <a:extLst>
              <a:ext uri="{FF2B5EF4-FFF2-40B4-BE49-F238E27FC236}">
                <a16:creationId xmlns:a16="http://schemas.microsoft.com/office/drawing/2014/main" id="{CA13162F-857F-4CC3-99C5-6FD8F2B5226C}"/>
              </a:ext>
            </a:extLst>
          </p:cNvPr>
          <p:cNvSpPr txBox="1">
            <a:spLocks/>
          </p:cNvSpPr>
          <p:nvPr/>
        </p:nvSpPr>
        <p:spPr>
          <a:xfrm>
            <a:off x="766800" y="5663713"/>
            <a:ext cx="10900484" cy="59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•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 Light"/>
              <a:buChar char="–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•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•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30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•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30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•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30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•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30200" algn="l" rtl="0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Open Sans"/>
              <a:buChar char="•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dirty="0">
                <a:solidFill>
                  <a:schemeClr val="bg1"/>
                </a:solidFill>
              </a:rPr>
              <a:t>4. Finally, create one </a:t>
            </a:r>
            <a:r>
              <a:rPr lang="en-US" b="1" dirty="0">
                <a:solidFill>
                  <a:schemeClr val="accent1"/>
                </a:solidFill>
              </a:rPr>
              <a:t>summary measure</a:t>
            </a:r>
            <a:r>
              <a:rPr lang="en-US" dirty="0">
                <a:solidFill>
                  <a:schemeClr val="bg1"/>
                </a:solidFill>
              </a:rPr>
              <a:t> per column to draw out the </a:t>
            </a:r>
            <a:r>
              <a:rPr lang="en-US" b="1" dirty="0">
                <a:solidFill>
                  <a:schemeClr val="accent1"/>
                </a:solidFill>
              </a:rPr>
              <a:t>most relevant or recent </a:t>
            </a:r>
            <a:r>
              <a:rPr lang="en-US" dirty="0">
                <a:solidFill>
                  <a:schemeClr val="bg1"/>
                </a:solidFill>
              </a:rPr>
              <a:t>number. </a:t>
            </a:r>
            <a:endParaRPr lang="en-US" sz="1600" b="1" i="0" u="none" strike="noStrike" cap="none" dirty="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/>
            <a:endParaRPr lang="en-US" sz="1600" b="1" i="0" u="none" strike="noStrike" cap="none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Google Shape;228;p11" descr="Table with solid fill">
            <a:extLst>
              <a:ext uri="{FF2B5EF4-FFF2-40B4-BE49-F238E27FC236}">
                <a16:creationId xmlns:a16="http://schemas.microsoft.com/office/drawing/2014/main" id="{42228B9D-AFD1-40D9-9E1F-F0BF5F5332A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31914" y="1344768"/>
            <a:ext cx="702000" cy="70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672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0" build="p"/>
      <p:bldP spid="221" grpId="0" build="p"/>
      <p:bldP spid="222" grpId="0" build="p"/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"/>
          <p:cNvSpPr txBox="1">
            <a:spLocks noGrp="1"/>
          </p:cNvSpPr>
          <p:nvPr>
            <p:ph type="title"/>
          </p:nvPr>
        </p:nvSpPr>
        <p:spPr>
          <a:xfrm>
            <a:off x="308475" y="345250"/>
            <a:ext cx="10542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/>
              <a:t>ERD – CFI Capital Partners </a:t>
            </a:r>
            <a:r>
              <a:rPr lang="en-US" dirty="0" err="1"/>
              <a:t>StockPricesDW</a:t>
            </a:r>
            <a:endParaRPr dirty="0"/>
          </a:p>
        </p:txBody>
      </p:sp>
      <p:sp>
        <p:nvSpPr>
          <p:cNvPr id="238" name="Google Shape;238;p12"/>
          <p:cNvSpPr txBox="1"/>
          <p:nvPr/>
        </p:nvSpPr>
        <p:spPr>
          <a:xfrm>
            <a:off x="519955" y="1180958"/>
            <a:ext cx="11376023" cy="500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dirty="0"/>
          </a:p>
        </p:txBody>
      </p:sp>
      <p:sp>
        <p:nvSpPr>
          <p:cNvPr id="6" name="Google Shape;245;p13">
            <a:extLst>
              <a:ext uri="{FF2B5EF4-FFF2-40B4-BE49-F238E27FC236}">
                <a16:creationId xmlns:a16="http://schemas.microsoft.com/office/drawing/2014/main" id="{6071627B-AE66-4A22-95C5-5451CC2A73A4}"/>
              </a:ext>
            </a:extLst>
          </p:cNvPr>
          <p:cNvSpPr txBox="1"/>
          <p:nvPr/>
        </p:nvSpPr>
        <p:spPr>
          <a:xfrm>
            <a:off x="483860" y="1152884"/>
            <a:ext cx="11376023" cy="500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Use the Entity Relationship Diagram to help you understand the database structure and write your queries. </a:t>
            </a:r>
            <a:endParaRPr dirty="0"/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A953997-1665-428A-9F49-369CBA646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125" y="1822558"/>
            <a:ext cx="5883021" cy="415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683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1"/>
          <p:cNvSpPr txBox="1">
            <a:spLocks noGrp="1"/>
          </p:cNvSpPr>
          <p:nvPr>
            <p:ph type="title"/>
          </p:nvPr>
        </p:nvSpPr>
        <p:spPr>
          <a:xfrm>
            <a:off x="308475" y="345250"/>
            <a:ext cx="10542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/>
              <a:t>Student Task Review: Write a Query for Intraday Prices</a:t>
            </a:r>
            <a:endParaRPr dirty="0"/>
          </a:p>
        </p:txBody>
      </p:sp>
      <p:sp>
        <p:nvSpPr>
          <p:cNvPr id="598" name="Google Shape;598;p41"/>
          <p:cNvSpPr txBox="1"/>
          <p:nvPr/>
        </p:nvSpPr>
        <p:spPr>
          <a:xfrm>
            <a:off x="525378" y="1732362"/>
            <a:ext cx="4632158" cy="442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77500" lnSpcReduction="2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CA" sz="18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</a:t>
            </a:r>
            <a:endParaRPr lang="en-CA" sz="2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CA" sz="2000" b="0" dirty="0">
                <a:effectLst/>
              </a:rPr>
              <a:t>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CA" sz="1800" b="0" i="0" u="none" strike="noStrike" dirty="0" err="1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attr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.[</a:t>
            </a:r>
            <a:r>
              <a:rPr lang="en-CA" sz="1800" b="0" i="0" u="none" strike="noStrike" dirty="0" err="1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FactID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],</a:t>
            </a:r>
            <a:endParaRPr lang="en-CA" sz="2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CA" sz="1800" b="0" i="0" u="none" strike="noStrike" dirty="0" err="1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attr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.[</a:t>
            </a:r>
            <a:r>
              <a:rPr lang="en-CA" sz="1800" b="0" i="0" u="none" strike="noStrike" dirty="0" err="1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],</a:t>
            </a:r>
            <a:endParaRPr lang="en-CA" sz="2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CA" sz="1800" b="0" i="0" u="none" strike="noStrike" dirty="0" err="1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attr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.[</a:t>
            </a:r>
            <a:r>
              <a:rPr lang="en-CA" sz="1800" b="0" i="0" u="none" strike="noStrike" dirty="0" err="1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LastBid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],</a:t>
            </a:r>
            <a:endParaRPr lang="en-CA" sz="2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CA" sz="1800" b="0" i="0" u="none" strike="noStrike" dirty="0" err="1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attr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.[High],</a:t>
            </a:r>
            <a:endParaRPr lang="en-CA" sz="2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CA" sz="1800" b="0" i="0" u="none" strike="noStrike" dirty="0" err="1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attr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.[Low],</a:t>
            </a:r>
            <a:endParaRPr lang="en-CA" sz="2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CA" sz="1800" b="0" i="0" u="none" strike="noStrike" dirty="0" err="1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attr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.[Open],</a:t>
            </a:r>
            <a:endParaRPr lang="en-CA" sz="2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CA" sz="1800" b="0" i="0" u="none" strike="noStrike" dirty="0" err="1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attr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.[Volume],</a:t>
            </a:r>
            <a:endParaRPr lang="en-CA" sz="2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CA" sz="1800" b="0" i="0" u="none" strike="noStrike" dirty="0" err="1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attr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.[</a:t>
            </a:r>
            <a:r>
              <a:rPr lang="en-CA" sz="1800" b="0" i="0" u="none" strike="noStrike" dirty="0" err="1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MarketCap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],</a:t>
            </a:r>
            <a:endParaRPr lang="en-CA" sz="2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CA" sz="1800" b="0" i="0" u="none" strike="noStrike" dirty="0" err="1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attr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.[Beta],</a:t>
            </a:r>
            <a:endParaRPr lang="en-CA" sz="2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CA" sz="2000" b="0" dirty="0">
                <a:effectLst/>
              </a:rPr>
              <a:t>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CA" sz="1800" b="0" i="0" u="none" strike="noStrike" dirty="0" err="1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sec.Company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,</a:t>
            </a:r>
            <a:endParaRPr lang="en-CA" sz="2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CA" sz="1800" b="0" i="0" u="none" strike="noStrike" dirty="0" err="1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sec.Symbol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,</a:t>
            </a:r>
            <a:endParaRPr lang="en-CA" sz="2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CA" sz="2000" b="0" dirty="0">
                <a:effectLst/>
              </a:rPr>
              <a:t>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CA" sz="1800" b="0" i="0" u="none" strike="noStrike" dirty="0" err="1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exc.Symbol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8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 Exchange</a:t>
            </a:r>
            <a:endParaRPr lang="en-CA" sz="2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CA" sz="2000" b="0" dirty="0">
                <a:effectLst/>
              </a:rPr>
              <a:t>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CA" sz="2000" b="0" dirty="0">
                <a:effectLst/>
              </a:rPr>
              <a:t>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CA" sz="18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CA" sz="1800" b="0" i="0" u="none" strike="noStrike" dirty="0" err="1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dbo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].[</a:t>
            </a:r>
            <a:r>
              <a:rPr lang="en-CA" sz="1800" b="0" i="0" u="none" strike="noStrike" dirty="0" err="1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FactAttributes_Intraday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CA" sz="18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800" b="0" i="0" u="none" strike="noStrike" dirty="0" err="1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attr</a:t>
            </a:r>
            <a:endParaRPr lang="en-CA" sz="2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CA" sz="2000" b="0" dirty="0">
                <a:effectLst/>
              </a:rPr>
              <a:t>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CA" sz="18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INNER JOIN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CA" sz="1800" b="0" i="0" u="none" strike="noStrike" dirty="0" err="1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dbo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].[</a:t>
            </a:r>
            <a:r>
              <a:rPr lang="en-CA" sz="1800" b="0" i="0" u="none" strike="noStrike" dirty="0" err="1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dimSecurity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CA" sz="18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 sec </a:t>
            </a:r>
            <a:endParaRPr lang="en-CA" sz="2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CA" sz="18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800" b="0" i="0" u="none" strike="noStrike" dirty="0" err="1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attr.SecurityID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 sec.ID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</a:t>
            </a:r>
            <a:endParaRPr lang="en-CA" sz="2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CA" sz="18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INNER JOIN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CA" sz="1800" b="0" i="0" u="none" strike="noStrike" dirty="0" err="1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dbo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].[</a:t>
            </a:r>
            <a:r>
              <a:rPr lang="en-CA" sz="1800" b="0" i="0" u="none" strike="noStrike" dirty="0" err="1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dimExchange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CA" sz="18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800" b="0" i="0" u="none" strike="noStrike" dirty="0" err="1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exc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</a:t>
            </a:r>
            <a:endParaRPr lang="en-CA" sz="2000" b="0" dirty="0">
              <a:effectLst/>
            </a:endParaRPr>
          </a:p>
          <a:p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   	</a:t>
            </a:r>
            <a:r>
              <a:rPr lang="en-CA" sz="18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800" b="0" i="0" u="none" strike="noStrike" dirty="0" err="1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sec.ExchangeID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sz="1800" b="0" i="0" u="none" strike="noStrike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 exc.ID</a:t>
            </a:r>
            <a:endParaRPr dirty="0"/>
          </a:p>
        </p:txBody>
      </p:sp>
      <p:sp>
        <p:nvSpPr>
          <p:cNvPr id="599" name="Google Shape;599;p41"/>
          <p:cNvSpPr txBox="1"/>
          <p:nvPr/>
        </p:nvSpPr>
        <p:spPr>
          <a:xfrm>
            <a:off x="525378" y="1309294"/>
            <a:ext cx="10904621" cy="37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Below is the final query required to source intraday data from the database. </a:t>
            </a:r>
            <a:endParaRPr dirty="0"/>
          </a:p>
        </p:txBody>
      </p:sp>
      <p:sp>
        <p:nvSpPr>
          <p:cNvPr id="9" name="Google Shape;260;p14">
            <a:extLst>
              <a:ext uri="{FF2B5EF4-FFF2-40B4-BE49-F238E27FC236}">
                <a16:creationId xmlns:a16="http://schemas.microsoft.com/office/drawing/2014/main" id="{DC381BC8-D596-4113-B68E-4865A5F25FCE}"/>
              </a:ext>
            </a:extLst>
          </p:cNvPr>
          <p:cNvSpPr txBox="1"/>
          <p:nvPr/>
        </p:nvSpPr>
        <p:spPr>
          <a:xfrm>
            <a:off x="5719011" y="1734210"/>
            <a:ext cx="5514474" cy="413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Creating a view</a:t>
            </a:r>
            <a:endParaRPr b="1" dirty="0">
              <a:solidFill>
                <a:schemeClr val="tx2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 make life simpler for the database administrator, we can prepare the full code required to create the view.</a:t>
            </a:r>
            <a:endParaRPr dirty="0"/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br>
              <a:rPr lang="en-US" sz="16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 do this, we can wrap the query in the following code:</a:t>
            </a:r>
            <a:endParaRPr dirty="0"/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CREATE VIEW </a:t>
            </a:r>
            <a:r>
              <a:rPr lang="en-US" sz="1600" b="1" i="0" u="none" strike="noStrike" cap="none" dirty="0" err="1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vIntraDayPricesReporting</a:t>
            </a:r>
            <a:endParaRPr sz="1600" b="1" i="0" u="none" strike="noStrike" cap="none" dirty="0">
              <a:solidFill>
                <a:schemeClr val="tx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AS</a:t>
            </a:r>
            <a:endParaRPr b="1" dirty="0">
              <a:solidFill>
                <a:schemeClr val="tx2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600" b="1" i="0" u="none" strike="noStrike" cap="none" dirty="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QUERY HERE</a:t>
            </a:r>
            <a:endParaRPr dirty="0">
              <a:solidFill>
                <a:schemeClr val="accent4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GO</a:t>
            </a:r>
            <a:endParaRPr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4"/>
          <p:cNvSpPr txBox="1">
            <a:spLocks noGrp="1"/>
          </p:cNvSpPr>
          <p:nvPr>
            <p:ph type="title"/>
          </p:nvPr>
        </p:nvSpPr>
        <p:spPr>
          <a:xfrm>
            <a:off x="308475" y="345250"/>
            <a:ext cx="10542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/>
              <a:t>Task 4. Intraday Summary Measures</a:t>
            </a:r>
            <a:endParaRPr dirty="0"/>
          </a:p>
        </p:txBody>
      </p:sp>
      <p:sp>
        <p:nvSpPr>
          <p:cNvPr id="6" name="Google Shape;623;p44">
            <a:extLst>
              <a:ext uri="{FF2B5EF4-FFF2-40B4-BE49-F238E27FC236}">
                <a16:creationId xmlns:a16="http://schemas.microsoft.com/office/drawing/2014/main" id="{5E90A9C6-FDB3-472D-9D26-74D13AE1FB28}"/>
              </a:ext>
            </a:extLst>
          </p:cNvPr>
          <p:cNvSpPr txBox="1"/>
          <p:nvPr/>
        </p:nvSpPr>
        <p:spPr>
          <a:xfrm>
            <a:off x="570530" y="4133219"/>
            <a:ext cx="10824867" cy="516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Hint: </a:t>
            </a: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Many of the BANS metrics will need to pull the latest number from a column. You’ll need to calculate a </a:t>
            </a:r>
            <a:r>
              <a:rPr lang="en-US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MaxDateTime</a:t>
            </a: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lang="en-US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MinDateTime</a:t>
            </a: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as part of your calculations.</a:t>
            </a:r>
            <a:endParaRPr dirty="0"/>
          </a:p>
        </p:txBody>
      </p:sp>
      <p:sp>
        <p:nvSpPr>
          <p:cNvPr id="7" name="Google Shape;623;p44">
            <a:extLst>
              <a:ext uri="{FF2B5EF4-FFF2-40B4-BE49-F238E27FC236}">
                <a16:creationId xmlns:a16="http://schemas.microsoft.com/office/drawing/2014/main" id="{88EB7EE6-6CDC-4BB5-9300-5B54A0071663}"/>
              </a:ext>
            </a:extLst>
          </p:cNvPr>
          <p:cNvSpPr txBox="1"/>
          <p:nvPr/>
        </p:nvSpPr>
        <p:spPr>
          <a:xfrm>
            <a:off x="570530" y="1230596"/>
            <a:ext cx="7147928" cy="297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Using the Intraday Prices dataset</a:t>
            </a:r>
          </a:p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arenR"/>
            </a:pP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Calculate the Latest Beta and call it Beta (5Y Monthly)</a:t>
            </a:r>
          </a:p>
          <a:p>
            <a:pPr marL="342900" lvl="0" indent="-342900">
              <a:lnSpc>
                <a:spcPct val="120000"/>
              </a:lnSpc>
              <a:buSzPct val="100000"/>
              <a:buFont typeface="Arial"/>
              <a:buAutoNum type="arabicParenR"/>
            </a:pP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Calculate the latest Bid value and call it Latest Bid</a:t>
            </a:r>
          </a:p>
          <a:p>
            <a:pPr marL="342900" lvl="0" indent="-342900">
              <a:lnSpc>
                <a:spcPct val="120000"/>
              </a:lnSpc>
              <a:buSzPct val="100000"/>
              <a:buFont typeface="Arial"/>
              <a:buAutoNum type="arabicParenR"/>
            </a:pP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Calculate the latest Market Cap value and call it Market Cap (MM)</a:t>
            </a:r>
          </a:p>
          <a:p>
            <a:pPr marL="342900" lvl="0" indent="-342900">
              <a:lnSpc>
                <a:spcPct val="120000"/>
              </a:lnSpc>
              <a:buSzPct val="100000"/>
              <a:buFont typeface="Arial"/>
              <a:buAutoNum type="arabicParenR"/>
            </a:pP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Calculate the Maximum high value and call it Today’s High</a:t>
            </a:r>
          </a:p>
          <a:p>
            <a:pPr marL="342900" lvl="0" indent="-342900">
              <a:lnSpc>
                <a:spcPct val="120000"/>
              </a:lnSpc>
              <a:buSzPct val="100000"/>
              <a:buFont typeface="Arial"/>
              <a:buAutoNum type="arabicParenR"/>
            </a:pP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Calculate the Minimum low value and call it Today’s Low</a:t>
            </a:r>
          </a:p>
          <a:p>
            <a:pPr marL="342900" lvl="0" indent="-342900">
              <a:lnSpc>
                <a:spcPct val="120000"/>
              </a:lnSpc>
              <a:buSzPct val="100000"/>
              <a:buFont typeface="Arial"/>
              <a:buAutoNum type="arabicParenR"/>
            </a:pP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Calculate the first Open value and call it Today’s Open</a:t>
            </a:r>
          </a:p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arenR"/>
            </a:pP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Modify the default property formatting of each measure as appropriate</a:t>
            </a:r>
          </a:p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endParaRPr dirty="0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5"/>
          <p:cNvSpPr txBox="1">
            <a:spLocks noGrp="1"/>
          </p:cNvSpPr>
          <p:nvPr>
            <p:ph type="title"/>
          </p:nvPr>
        </p:nvSpPr>
        <p:spPr>
          <a:xfrm>
            <a:off x="308475" y="345250"/>
            <a:ext cx="10542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/>
              <a:t>Task 4. Intraday Summary Measures – Calculations</a:t>
            </a:r>
            <a:endParaRPr dirty="0"/>
          </a:p>
        </p:txBody>
      </p:sp>
      <p:sp>
        <p:nvSpPr>
          <p:cNvPr id="631" name="Google Shape;631;p45"/>
          <p:cNvSpPr txBox="1"/>
          <p:nvPr/>
        </p:nvSpPr>
        <p:spPr>
          <a:xfrm>
            <a:off x="457200" y="1305142"/>
            <a:ext cx="10394175" cy="4975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85750" marR="0" lvl="0" indent="-1841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CA" sz="16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MinDateTime</a:t>
            </a:r>
            <a:r>
              <a:rPr lang="en-CA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lang="en-CA" sz="16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{MIN([Date Time])}</a:t>
            </a:r>
          </a:p>
          <a:p>
            <a:pPr marL="285750" marR="0" lvl="0" indent="-1841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CA" sz="16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MaxDateTime</a:t>
            </a:r>
            <a:r>
              <a:rPr lang="en-CA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	{MAX([Date Time])}</a:t>
            </a:r>
          </a:p>
          <a:p>
            <a:pPr marL="285750" marR="0" lvl="0" indent="-1841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CA" sz="16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1841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CA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Beta (5Y Monthly)		</a:t>
            </a:r>
            <a:r>
              <a:rPr lang="en-US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SUM(IF [Date Time]=[</a:t>
            </a:r>
            <a:r>
              <a:rPr lang="en-US" sz="16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MaxDateTime</a:t>
            </a:r>
            <a:r>
              <a:rPr lang="en-US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] THEN [Beta] END)</a:t>
            </a:r>
          </a:p>
          <a:p>
            <a:pPr marL="285750" marR="0" lvl="0" indent="-1841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Latest Bid		SUM(IF [Date Time]=[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MaxDateTime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] THEN [Last Bid] END)</a:t>
            </a:r>
            <a:endParaRPr lang="en-US" sz="16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1841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Market Cap (MM)		SUM(IF [Date Time]=[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MaxDateTime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] THEN [Market Cap] END)</a:t>
            </a:r>
          </a:p>
          <a:p>
            <a:pPr marL="285750" marR="0" lvl="0" indent="-1841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Today’s High		{MAX([High])}</a:t>
            </a:r>
          </a:p>
          <a:p>
            <a:pPr marL="285750" marR="0" lvl="0" indent="-1841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Today’s Low		{MIN([Low])}</a:t>
            </a:r>
          </a:p>
          <a:p>
            <a:pPr marL="285750" marR="0" lvl="0" indent="-1841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Today’s Open		SUM(IF [Date Time]=[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MinDateTime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] THEN [Open] END)</a:t>
            </a:r>
            <a:endParaRPr sz="16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797048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"/>
          <p:cNvSpPr txBox="1">
            <a:spLocks noGrp="1"/>
          </p:cNvSpPr>
          <p:nvPr>
            <p:ph type="title"/>
          </p:nvPr>
        </p:nvSpPr>
        <p:spPr>
          <a:xfrm>
            <a:off x="308475" y="345250"/>
            <a:ext cx="10542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/>
              <a:t>Project Requirements</a:t>
            </a:r>
            <a:endParaRPr dirty="0"/>
          </a:p>
        </p:txBody>
      </p:sp>
      <p:sp>
        <p:nvSpPr>
          <p:cNvPr id="100" name="Google Shape;100;p4"/>
          <p:cNvSpPr/>
          <p:nvPr/>
        </p:nvSpPr>
        <p:spPr>
          <a:xfrm>
            <a:off x="1181632" y="2476383"/>
            <a:ext cx="4320000" cy="3293939"/>
          </a:xfrm>
          <a:prstGeom prst="roundRect">
            <a:avLst>
              <a:gd name="adj" fmla="val 6645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0" dist="25400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4"/>
          <p:cNvSpPr txBox="1"/>
          <p:nvPr/>
        </p:nvSpPr>
        <p:spPr>
          <a:xfrm>
            <a:off x="1541633" y="2752889"/>
            <a:ext cx="3585876" cy="280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Your Tasks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i="0" u="none" strike="noStrike" cap="none" dirty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Connect to the test database using the documents provided</a:t>
            </a:r>
            <a:endParaRPr dirty="0"/>
          </a:p>
          <a:p>
            <a:pPr marL="2857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Use Tableau to create a proof of concept trading dashboard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Show off the best features of Tableau</a:t>
            </a:r>
            <a:endParaRPr dirty="0"/>
          </a:p>
          <a:p>
            <a:pPr marL="2857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4"/>
          <p:cNvSpPr txBox="1"/>
          <p:nvPr/>
        </p:nvSpPr>
        <p:spPr>
          <a:xfrm>
            <a:off x="519955" y="1180957"/>
            <a:ext cx="11376023" cy="962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Kurt has asked you to create a 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Tableau Trading </a:t>
            </a:r>
            <a:r>
              <a:rPr lang="en-US" sz="1600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600" b="1" i="0" u="none" strike="noStrike" cap="none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ashboard 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for the Sales &amp; Trading team.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sz="16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Below are </a:t>
            </a:r>
            <a:r>
              <a:rPr lang="en-US" sz="1600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your requirements </a:t>
            </a:r>
            <a:r>
              <a:rPr lang="en-US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based on the discussions with Kurt, and the rest of the team.</a:t>
            </a:r>
            <a:endParaRPr dirty="0"/>
          </a:p>
        </p:txBody>
      </p:sp>
      <p:sp>
        <p:nvSpPr>
          <p:cNvPr id="103" name="Google Shape;103;p4"/>
          <p:cNvSpPr/>
          <p:nvPr/>
        </p:nvSpPr>
        <p:spPr>
          <a:xfrm>
            <a:off x="6465869" y="2476383"/>
            <a:ext cx="4320000" cy="3293939"/>
          </a:xfrm>
          <a:prstGeom prst="roundRect">
            <a:avLst>
              <a:gd name="adj" fmla="val 6645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0" dist="25400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4"/>
          <p:cNvSpPr txBox="1"/>
          <p:nvPr/>
        </p:nvSpPr>
        <p:spPr>
          <a:xfrm>
            <a:off x="6825870" y="2752889"/>
            <a:ext cx="3585876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The Visuals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i="0" u="none" strike="noStrike" cap="none" dirty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Include a Candlestick Chart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Include a Bollinger Band visual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Include the other visuals requested by the team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1" grpId="0"/>
      <p:bldP spid="102" grpId="0" build="p"/>
      <p:bldP spid="103" grpId="0" animBg="1"/>
      <p:bldP spid="10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E0899-825D-4E6F-A4B3-EA6F68012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lt1"/>
                </a:solidFill>
              </a:rPr>
              <a:t>Trading Dashboard in Tableau - Case Study Approach</a:t>
            </a:r>
            <a:endParaRPr lang="en-CA" dirty="0">
              <a:solidFill>
                <a:schemeClr val="bg1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F5537DA-8478-439F-850A-9124C56BB586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990738590"/>
              </p:ext>
            </p:extLst>
          </p:nvPr>
        </p:nvGraphicFramePr>
        <p:xfrm>
          <a:off x="407988" y="849313"/>
          <a:ext cx="11376025" cy="5159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67962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8"/>
          <p:cNvSpPr txBox="1">
            <a:spLocks noGrp="1"/>
          </p:cNvSpPr>
          <p:nvPr>
            <p:ph type="title"/>
          </p:nvPr>
        </p:nvSpPr>
        <p:spPr>
          <a:xfrm>
            <a:off x="229022" y="3746500"/>
            <a:ext cx="11733900" cy="9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</a:pPr>
            <a:r>
              <a:rPr lang="en-US" dirty="0"/>
              <a:t>Create Visuals for Intraday Prices</a:t>
            </a:r>
            <a:endParaRPr dirty="0"/>
          </a:p>
        </p:txBody>
      </p:sp>
      <p:pic>
        <p:nvPicPr>
          <p:cNvPr id="563" name="Google Shape;563;p38" descr="Presentation with pie chart with solid fill"/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83001" y="2268567"/>
            <a:ext cx="1026000" cy="102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72713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"/>
          <p:cNvSpPr txBox="1">
            <a:spLocks noGrp="1"/>
          </p:cNvSpPr>
          <p:nvPr>
            <p:ph type="body" idx="1"/>
          </p:nvPr>
        </p:nvSpPr>
        <p:spPr>
          <a:xfrm>
            <a:off x="767020" y="2955749"/>
            <a:ext cx="5798212" cy="496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r>
              <a:rPr lang="en-US" dirty="0"/>
              <a:t>1. Create a </a:t>
            </a:r>
            <a:r>
              <a:rPr lang="en-US" b="1" dirty="0">
                <a:solidFill>
                  <a:schemeClr val="accent1"/>
                </a:solidFill>
              </a:rPr>
              <a:t>BANS Visual </a:t>
            </a:r>
            <a:r>
              <a:rPr lang="en-US" dirty="0"/>
              <a:t>to highlight key intraday metrics </a:t>
            </a:r>
            <a:endParaRPr dirty="0"/>
          </a:p>
        </p:txBody>
      </p:sp>
      <p:sp>
        <p:nvSpPr>
          <p:cNvPr id="302" name="Google Shape;302;p17"/>
          <p:cNvSpPr txBox="1">
            <a:spLocks noGrp="1"/>
          </p:cNvSpPr>
          <p:nvPr>
            <p:ph type="title"/>
          </p:nvPr>
        </p:nvSpPr>
        <p:spPr>
          <a:xfrm>
            <a:off x="305650" y="351025"/>
            <a:ext cx="106155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>
                <a:latin typeface="Open Sans"/>
                <a:ea typeface="Open Sans"/>
                <a:cs typeface="Open Sans"/>
                <a:sym typeface="Open Sans"/>
              </a:rPr>
              <a:t>Task List: Create Visuals for Intraday Prices</a:t>
            </a:r>
            <a:endParaRPr sz="24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3" name="Google Shape;303;p17"/>
          <p:cNvSpPr txBox="1">
            <a:spLocks noGrp="1"/>
          </p:cNvSpPr>
          <p:nvPr>
            <p:ph type="body" idx="2"/>
          </p:nvPr>
        </p:nvSpPr>
        <p:spPr>
          <a:xfrm>
            <a:off x="8194793" y="2945203"/>
            <a:ext cx="3086818" cy="100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r>
              <a:rPr lang="en-US" dirty="0"/>
              <a:t>2. Create a </a:t>
            </a:r>
            <a:r>
              <a:rPr lang="en-US" b="1" dirty="0" err="1">
                <a:solidFill>
                  <a:schemeClr val="accent1"/>
                </a:solidFill>
              </a:rPr>
              <a:t>Treemap</a:t>
            </a:r>
            <a:r>
              <a:rPr lang="en-US" dirty="0"/>
              <a:t> to highlight performance by stock and industry</a:t>
            </a:r>
            <a:endParaRPr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168E985-FE42-4180-BA12-83948B9BD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81" y="2133601"/>
            <a:ext cx="6454585" cy="8107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D78ACF-F5EA-4F44-8FB4-668989D00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0422" y="1239253"/>
            <a:ext cx="2664950" cy="171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4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" grpId="0" build="p"/>
      <p:bldP spid="30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4"/>
          <p:cNvSpPr txBox="1">
            <a:spLocks noGrp="1"/>
          </p:cNvSpPr>
          <p:nvPr>
            <p:ph type="title"/>
          </p:nvPr>
        </p:nvSpPr>
        <p:spPr>
          <a:xfrm>
            <a:off x="308475" y="345250"/>
            <a:ext cx="10542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/>
              <a:t>Task 1. BANS - Basics &amp; Requirements</a:t>
            </a:r>
            <a:endParaRPr dirty="0"/>
          </a:p>
        </p:txBody>
      </p:sp>
      <p:sp>
        <p:nvSpPr>
          <p:cNvPr id="623" name="Google Shape;623;p44"/>
          <p:cNvSpPr txBox="1"/>
          <p:nvPr/>
        </p:nvSpPr>
        <p:spPr>
          <a:xfrm>
            <a:off x="658904" y="1122681"/>
            <a:ext cx="9842042" cy="181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Our BANS visual helps to highlight key figures from the intraday dataset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868DED-6FD6-4465-9416-27BFE5E81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30" y="1519334"/>
            <a:ext cx="9705975" cy="1219200"/>
          </a:xfrm>
          <a:prstGeom prst="rect">
            <a:avLst/>
          </a:prstGeom>
        </p:spPr>
      </p:pic>
      <p:sp>
        <p:nvSpPr>
          <p:cNvPr id="7" name="Google Shape;623;p44">
            <a:extLst>
              <a:ext uri="{FF2B5EF4-FFF2-40B4-BE49-F238E27FC236}">
                <a16:creationId xmlns:a16="http://schemas.microsoft.com/office/drawing/2014/main" id="{88EB7EE6-6CDC-4BB5-9300-5B54A0071663}"/>
              </a:ext>
            </a:extLst>
          </p:cNvPr>
          <p:cNvSpPr txBox="1"/>
          <p:nvPr/>
        </p:nvSpPr>
        <p:spPr>
          <a:xfrm>
            <a:off x="719283" y="2937588"/>
            <a:ext cx="11017897" cy="297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Requirements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arenR"/>
            </a:pP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Use the </a:t>
            </a:r>
            <a:r>
              <a:rPr lang="en-US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IntradayPrices</a:t>
            </a: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dataset</a:t>
            </a:r>
          </a:p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arenR"/>
            </a:pP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Display the following measures in the visual:</a:t>
            </a:r>
            <a:b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Beta (5Y Monthly),</a:t>
            </a:r>
            <a:b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Latest Bid,</a:t>
            </a:r>
            <a:b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Latest Market Cap,</a:t>
            </a:r>
            <a:b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Today’s High,</a:t>
            </a:r>
            <a:b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Today’s Low,</a:t>
            </a:r>
            <a:b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Today’s Open,</a:t>
            </a:r>
            <a:b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Sum of Volume</a:t>
            </a:r>
          </a:p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arenR"/>
            </a:pP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Modify the default property formatting of each measure if necessary</a:t>
            </a:r>
          </a:p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endParaRPr dirty="0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0671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3" grpId="0"/>
      <p:bldP spid="7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5"/>
          <p:cNvSpPr txBox="1">
            <a:spLocks noGrp="1"/>
          </p:cNvSpPr>
          <p:nvPr>
            <p:ph type="title"/>
          </p:nvPr>
        </p:nvSpPr>
        <p:spPr>
          <a:xfrm>
            <a:off x="308475" y="345250"/>
            <a:ext cx="10542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/>
              <a:t>Task 1. BANS – Calculations</a:t>
            </a:r>
            <a:endParaRPr dirty="0"/>
          </a:p>
        </p:txBody>
      </p:sp>
      <p:sp>
        <p:nvSpPr>
          <p:cNvPr id="631" name="Google Shape;631;p45"/>
          <p:cNvSpPr txBox="1"/>
          <p:nvPr/>
        </p:nvSpPr>
        <p:spPr>
          <a:xfrm>
            <a:off x="457200" y="1305142"/>
            <a:ext cx="10394175" cy="4975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85750" marR="0" lvl="0" indent="-1841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CA" sz="16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MinDateTime</a:t>
            </a:r>
            <a:r>
              <a:rPr lang="en-CA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	</a:t>
            </a:r>
          </a:p>
          <a:p>
            <a:pPr marL="285750" marR="0" lvl="0" indent="-1841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CA" sz="16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MaxDateTime</a:t>
            </a:r>
            <a:r>
              <a:rPr lang="en-CA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	</a:t>
            </a:r>
          </a:p>
          <a:p>
            <a:pPr marL="285750" marR="0" lvl="0" indent="-1841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CA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Beta (5Y Monthly)		</a:t>
            </a:r>
          </a:p>
          <a:p>
            <a:pPr marL="285750" marR="0" lvl="0" indent="-1841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Latest Bid		</a:t>
            </a:r>
          </a:p>
          <a:p>
            <a:pPr marL="285750" marR="0" lvl="0" indent="-1841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Market Cap (MM)		</a:t>
            </a:r>
          </a:p>
          <a:p>
            <a:pPr marL="285750" marR="0" lvl="0" indent="-1841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Today’s High		</a:t>
            </a:r>
          </a:p>
          <a:p>
            <a:pPr marL="285750" marR="0" lvl="0" indent="-1841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Today’s Low		</a:t>
            </a:r>
          </a:p>
          <a:p>
            <a:pPr marL="285750" marR="0" lvl="0" indent="-1841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Today’s Open		</a:t>
            </a:r>
          </a:p>
          <a:p>
            <a:pPr marL="285750" marR="0" lvl="0" indent="-1841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Volume			Simply use the volume column</a:t>
            </a:r>
          </a:p>
          <a:p>
            <a:pPr marL="285750" indent="-184150">
              <a:lnSpc>
                <a:spcPct val="120000"/>
              </a:lnSpc>
              <a:spcBef>
                <a:spcPts val="1000"/>
              </a:spcBef>
              <a:buSzPts val="1600"/>
            </a:pPr>
            <a:r>
              <a:rPr lang="en-CA" sz="1600" dirty="0">
                <a:solidFill>
                  <a:schemeClr val="tx1"/>
                </a:solidFill>
                <a:sym typeface="Wingdings" panose="05000000000000000000" pitchFamily="2" charset="2"/>
              </a:rPr>
              <a:t>Ticker Is Selected		[Symbol] = [Ticker Selection]		Used to filter selected ticker</a:t>
            </a:r>
          </a:p>
          <a:p>
            <a:pPr marL="285750" indent="-184150">
              <a:lnSpc>
                <a:spcPct val="120000"/>
              </a:lnSpc>
              <a:spcBef>
                <a:spcPts val="1000"/>
              </a:spcBef>
              <a:buSzPts val="1600"/>
            </a:pPr>
            <a:r>
              <a:rPr lang="en-CA" sz="1600" dirty="0">
                <a:solidFill>
                  <a:schemeClr val="tx1"/>
                </a:solidFill>
                <a:sym typeface="Wingdings" panose="05000000000000000000" pitchFamily="2" charset="2"/>
              </a:rPr>
              <a:t>Ticker Is Selected		Promote to Context Filter (so that the worksheet data represents one ticker only)</a:t>
            </a:r>
          </a:p>
          <a:p>
            <a:pPr marL="285750" marR="0" lvl="0" indent="-1841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2"/>
          <p:cNvSpPr txBox="1">
            <a:spLocks noGrp="1"/>
          </p:cNvSpPr>
          <p:nvPr>
            <p:ph type="title"/>
          </p:nvPr>
        </p:nvSpPr>
        <p:spPr>
          <a:xfrm>
            <a:off x="308475" y="345250"/>
            <a:ext cx="10542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/>
              <a:t>Task 2. </a:t>
            </a:r>
            <a:r>
              <a:rPr lang="en-US" dirty="0" err="1"/>
              <a:t>Treemap</a:t>
            </a:r>
            <a:r>
              <a:rPr lang="en-US" dirty="0"/>
              <a:t> Basics and Specification</a:t>
            </a:r>
            <a:endParaRPr dirty="0"/>
          </a:p>
        </p:txBody>
      </p:sp>
      <p:sp>
        <p:nvSpPr>
          <p:cNvPr id="607" name="Google Shape;607;p42"/>
          <p:cNvSpPr txBox="1"/>
          <p:nvPr/>
        </p:nvSpPr>
        <p:spPr>
          <a:xfrm>
            <a:off x="5974557" y="1989231"/>
            <a:ext cx="4970106" cy="3176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20000"/>
              </a:lnSpc>
              <a:buSzPct val="100000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1pPr>
          </a:lstStyle>
          <a:p>
            <a:r>
              <a:rPr lang="en-US" dirty="0">
                <a:sym typeface="Open Sans"/>
              </a:rPr>
              <a:t>1) One square of detail per ticker (historical data)</a:t>
            </a:r>
          </a:p>
          <a:p>
            <a:endParaRPr lang="en-US" dirty="0">
              <a:sym typeface="Open Sans"/>
            </a:endParaRPr>
          </a:p>
          <a:p>
            <a:r>
              <a:rPr lang="en-US" dirty="0">
                <a:sym typeface="Open Sans"/>
              </a:rPr>
              <a:t>2) Color defined by %</a:t>
            </a:r>
            <a:r>
              <a:rPr lang="en-US" dirty="0" err="1">
                <a:sym typeface="Open Sans"/>
              </a:rPr>
              <a:t>GrowthTotal</a:t>
            </a:r>
            <a:r>
              <a:rPr lang="en-US" dirty="0">
                <a:sym typeface="Open Sans"/>
              </a:rPr>
              <a:t> (historical data)</a:t>
            </a:r>
          </a:p>
          <a:p>
            <a:endParaRPr lang="en-US" dirty="0">
              <a:sym typeface="Open Sans"/>
            </a:endParaRPr>
          </a:p>
          <a:p>
            <a:r>
              <a:rPr lang="en-US" dirty="0">
                <a:sym typeface="Open Sans"/>
              </a:rPr>
              <a:t>3) Size defined by </a:t>
            </a:r>
            <a:r>
              <a:rPr lang="en-US" dirty="0" err="1">
                <a:sym typeface="Open Sans"/>
              </a:rPr>
              <a:t>MarketCap</a:t>
            </a:r>
            <a:r>
              <a:rPr lang="en-US" dirty="0">
                <a:sym typeface="Open Sans"/>
              </a:rPr>
              <a:t> (intraday data)</a:t>
            </a:r>
          </a:p>
          <a:p>
            <a:endParaRPr lang="en-US" dirty="0">
              <a:sym typeface="Open Sans"/>
            </a:endParaRPr>
          </a:p>
          <a:p>
            <a:r>
              <a:rPr lang="en-US" dirty="0">
                <a:sym typeface="Open Sans"/>
              </a:rPr>
              <a:t>4) Industry, Company &amp; Measures to Labels</a:t>
            </a:r>
          </a:p>
          <a:p>
            <a:endParaRPr lang="en-US" dirty="0">
              <a:sym typeface="Open Sans"/>
            </a:endParaRPr>
          </a:p>
          <a:p>
            <a:r>
              <a:rPr lang="en-US" dirty="0">
                <a:sym typeface="Open Sans"/>
              </a:rPr>
              <a:t>5) Filter by dates using </a:t>
            </a:r>
            <a:r>
              <a:rPr lang="en-US" dirty="0" err="1">
                <a:sym typeface="Open Sans"/>
              </a:rPr>
              <a:t>DateFilter</a:t>
            </a:r>
            <a:endParaRPr lang="en-US" dirty="0">
              <a:sym typeface="Open Sans"/>
            </a:endParaRPr>
          </a:p>
          <a:p>
            <a:endParaRPr lang="en-US" dirty="0">
              <a:sym typeface="Open Sans"/>
            </a:endParaRPr>
          </a:p>
          <a:p>
            <a:endParaRPr lang="en-US" dirty="0">
              <a:sym typeface="Open Sans"/>
            </a:endParaRPr>
          </a:p>
          <a:p>
            <a:r>
              <a:rPr lang="en-US" dirty="0">
                <a:sym typeface="Open Sans"/>
              </a:rPr>
              <a:t>Note: To combine datasets in one visual you will need to use a technique called data blending.</a:t>
            </a:r>
          </a:p>
          <a:p>
            <a:endParaRPr dirty="0">
              <a:sym typeface="Open Sans"/>
            </a:endParaRPr>
          </a:p>
        </p:txBody>
      </p:sp>
      <p:sp>
        <p:nvSpPr>
          <p:cNvPr id="609" name="Google Shape;609;p42"/>
          <p:cNvSpPr txBox="1"/>
          <p:nvPr/>
        </p:nvSpPr>
        <p:spPr>
          <a:xfrm>
            <a:off x="430157" y="1171946"/>
            <a:ext cx="11195786" cy="520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treemap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helps us gauge the relative importance of each stock in the Dow Jones.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127492-4094-435D-88AA-0B88E92D3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63" y="1655882"/>
            <a:ext cx="5227261" cy="3359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7" grpId="0" build="p"/>
      <p:bldP spid="60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3"/>
          <p:cNvSpPr txBox="1">
            <a:spLocks noGrp="1"/>
          </p:cNvSpPr>
          <p:nvPr>
            <p:ph type="title"/>
          </p:nvPr>
        </p:nvSpPr>
        <p:spPr>
          <a:xfrm>
            <a:off x="308475" y="345250"/>
            <a:ext cx="10542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/>
              <a:t>Task 2. </a:t>
            </a:r>
            <a:r>
              <a:rPr lang="en-US" dirty="0" err="1"/>
              <a:t>Treemap</a:t>
            </a:r>
            <a:r>
              <a:rPr lang="en-US" dirty="0"/>
              <a:t> – Calculations</a:t>
            </a:r>
            <a:endParaRPr dirty="0"/>
          </a:p>
        </p:txBody>
      </p:sp>
      <p:sp>
        <p:nvSpPr>
          <p:cNvPr id="616" name="Google Shape;616;p43"/>
          <p:cNvSpPr txBox="1"/>
          <p:nvPr/>
        </p:nvSpPr>
        <p:spPr>
          <a:xfrm>
            <a:off x="457200" y="1305142"/>
            <a:ext cx="10394175" cy="4975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Calculation	Formula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sz="16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Ticker		From </a:t>
            </a:r>
            <a:r>
              <a:rPr lang="en-US" sz="16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HistoricalPrices</a:t>
            </a:r>
            <a:r>
              <a:rPr lang="en-US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dataset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sz="16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20000"/>
              </a:lnSpc>
              <a:buSzPts val="1600"/>
            </a:pPr>
            <a:r>
              <a:rPr lang="en-US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%</a:t>
            </a:r>
            <a:r>
              <a:rPr lang="en-US" sz="16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GrowthTotal</a:t>
            </a:r>
            <a:r>
              <a:rPr lang="en-US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From </a:t>
            </a:r>
            <a:r>
              <a:rPr lang="en-US" sz="16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HistoricalPrices</a:t>
            </a:r>
            <a:r>
              <a:rPr lang="en-US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dataset</a:t>
            </a:r>
          </a:p>
          <a:p>
            <a:pPr>
              <a:lnSpc>
                <a:spcPct val="120000"/>
              </a:lnSpc>
              <a:buSzPts val="1600"/>
            </a:pPr>
            <a:endParaRPr lang="en-US" sz="16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20000"/>
              </a:lnSpc>
              <a:buSzPts val="1600"/>
            </a:pPr>
            <a:r>
              <a:rPr lang="en-US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Must blend data at this point (Historical as primary, Symbol as Join Key)</a:t>
            </a:r>
          </a:p>
          <a:p>
            <a:pPr>
              <a:lnSpc>
                <a:spcPct val="120000"/>
              </a:lnSpc>
              <a:buSzPts val="1600"/>
            </a:pPr>
            <a:endParaRPr lang="en-US" sz="16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20000"/>
              </a:lnSpc>
              <a:buSzPts val="1600"/>
            </a:pPr>
            <a:r>
              <a:rPr lang="en-US" sz="16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MarketCap</a:t>
            </a:r>
            <a:r>
              <a:rPr lang="en-US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From Intraday Dataset</a:t>
            </a:r>
          </a:p>
          <a:p>
            <a:pPr>
              <a:lnSpc>
                <a:spcPct val="120000"/>
              </a:lnSpc>
              <a:buSzPts val="1600"/>
            </a:pPr>
            <a:endParaRPr lang="en-US" sz="16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20000"/>
              </a:lnSpc>
              <a:buSzPts val="1600"/>
            </a:pPr>
            <a:r>
              <a:rPr lang="en-US" sz="16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DateFilter</a:t>
            </a:r>
            <a:r>
              <a:rPr lang="en-US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Promote to context</a:t>
            </a:r>
            <a:endParaRPr dirty="0"/>
          </a:p>
          <a:p>
            <a:pPr marL="285750" marR="0" lvl="0" indent="-1841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3"/>
          <p:cNvSpPr txBox="1">
            <a:spLocks noGrp="1"/>
          </p:cNvSpPr>
          <p:nvPr>
            <p:ph type="title"/>
          </p:nvPr>
        </p:nvSpPr>
        <p:spPr>
          <a:xfrm>
            <a:off x="308475" y="345250"/>
            <a:ext cx="10542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/>
              <a:t>Data Blending</a:t>
            </a:r>
            <a:endParaRPr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3B48A47-A454-4AF6-A731-14533CA35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400834"/>
              </p:ext>
            </p:extLst>
          </p:nvPr>
        </p:nvGraphicFramePr>
        <p:xfrm>
          <a:off x="738155" y="3166188"/>
          <a:ext cx="2459136" cy="2361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9568">
                  <a:extLst>
                    <a:ext uri="{9D8B030D-6E8A-4147-A177-3AD203B41FA5}">
                      <a16:colId xmlns:a16="http://schemas.microsoft.com/office/drawing/2014/main" val="2014956740"/>
                    </a:ext>
                  </a:extLst>
                </a:gridCol>
                <a:gridCol w="1229568">
                  <a:extLst>
                    <a:ext uri="{9D8B030D-6E8A-4147-A177-3AD203B41FA5}">
                      <a16:colId xmlns:a16="http://schemas.microsoft.com/office/drawing/2014/main" val="2390864340"/>
                    </a:ext>
                  </a:extLst>
                </a:gridCol>
              </a:tblGrid>
              <a:tr h="393663">
                <a:tc>
                  <a:txBody>
                    <a:bodyPr/>
                    <a:lstStyle/>
                    <a:p>
                      <a:r>
                        <a:rPr lang="en-US" dirty="0"/>
                        <a:t>Symbol</a:t>
                      </a:r>
                      <a:endParaRPr lang="en-CA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</a:t>
                      </a:r>
                      <a:r>
                        <a:rPr lang="en-US" sz="1200" dirty="0" err="1"/>
                        <a:t>GrowthTotal</a:t>
                      </a:r>
                      <a:endParaRPr lang="en-CA" sz="12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613587"/>
                  </a:ext>
                </a:extLst>
              </a:tr>
              <a:tr h="39366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AAPL</a:t>
                      </a:r>
                      <a:endParaRPr lang="en-CA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410864"/>
                  </a:ext>
                </a:extLst>
              </a:tr>
              <a:tr h="39366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AMGN</a:t>
                      </a:r>
                      <a:endParaRPr lang="en-CA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863249"/>
                  </a:ext>
                </a:extLst>
              </a:tr>
              <a:tr h="39366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AXP</a:t>
                      </a:r>
                      <a:endParaRPr lang="en-CA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414234"/>
                  </a:ext>
                </a:extLst>
              </a:tr>
              <a:tr h="39366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BA</a:t>
                      </a:r>
                      <a:endParaRPr lang="en-CA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964034"/>
                  </a:ext>
                </a:extLst>
              </a:tr>
              <a:tr h="39366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CAT</a:t>
                      </a:r>
                      <a:endParaRPr lang="en-CA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879439"/>
                  </a:ext>
                </a:extLst>
              </a:tr>
            </a:tbl>
          </a:graphicData>
        </a:graphic>
      </p:graphicFrame>
      <p:sp>
        <p:nvSpPr>
          <p:cNvPr id="5" name="Google Shape;609;p42">
            <a:extLst>
              <a:ext uri="{FF2B5EF4-FFF2-40B4-BE49-F238E27FC236}">
                <a16:creationId xmlns:a16="http://schemas.microsoft.com/office/drawing/2014/main" id="{7B01C18B-1E41-481C-A95A-97327DE32568}"/>
              </a:ext>
            </a:extLst>
          </p:cNvPr>
          <p:cNvSpPr txBox="1"/>
          <p:nvPr/>
        </p:nvSpPr>
        <p:spPr>
          <a:xfrm>
            <a:off x="430157" y="1171945"/>
            <a:ext cx="11195786" cy="1745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Fact tables in a single data source must be of the same grain. Grain defines the lowest level of detail.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Grain of </a:t>
            </a:r>
            <a:r>
              <a:rPr lang="en-US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HistoricalPrices</a:t>
            </a: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dataset = Ticker Price by Day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Grain of </a:t>
            </a:r>
            <a:r>
              <a:rPr lang="en-US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IntradayPrices</a:t>
            </a: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dataset = Ticker Price by Minute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Due to having different grains, these two datasets must be used in different datasets.</a:t>
            </a:r>
            <a:endParaRPr dirty="0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6" name="Google Shape;609;p42">
            <a:extLst>
              <a:ext uri="{FF2B5EF4-FFF2-40B4-BE49-F238E27FC236}">
                <a16:creationId xmlns:a16="http://schemas.microsoft.com/office/drawing/2014/main" id="{64DF9E3B-7F06-4C27-8C5B-C8657AEC1C50}"/>
              </a:ext>
            </a:extLst>
          </p:cNvPr>
          <p:cNvSpPr txBox="1"/>
          <p:nvPr/>
        </p:nvSpPr>
        <p:spPr>
          <a:xfrm>
            <a:off x="5330889" y="3162788"/>
            <a:ext cx="5965372" cy="3038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Since we cannot JOIN or create relationships between the two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datsets</a:t>
            </a:r>
            <a:r>
              <a:rPr lang="en-US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we must use </a:t>
            </a: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ata Blending.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Data Blending does not change the presentation of the </a:t>
            </a:r>
            <a:r>
              <a:rPr lang="en-US" b="1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Primary Data</a:t>
            </a:r>
            <a:r>
              <a:rPr lang="en-US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set visual.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Data Blending returns a value for each </a:t>
            </a:r>
            <a:r>
              <a:rPr lang="en-US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JOIN KEY </a:t>
            </a: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of the </a:t>
            </a:r>
            <a:r>
              <a:rPr lang="en-US" b="1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primary </a:t>
            </a:r>
            <a:r>
              <a:rPr lang="en-US" b="1" dirty="0" err="1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viasual</a:t>
            </a: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acting like a </a:t>
            </a:r>
            <a:r>
              <a:rPr lang="en-US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LEFT JOIN</a:t>
            </a: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to summarize the </a:t>
            </a:r>
            <a:r>
              <a:rPr lang="en-US" b="1" dirty="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secondary dataset</a:t>
            </a: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 use data blending in Tableau, </a:t>
            </a:r>
            <a:r>
              <a:rPr lang="en-US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goto</a:t>
            </a: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Data </a:t>
            </a: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Wingdings" panose="05000000000000000000" pitchFamily="2" charset="2"/>
              </a:rPr>
              <a:t> Edit Blend Relationships</a:t>
            </a:r>
            <a:endParaRPr dirty="0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</p:txBody>
      </p:sp>
      <p:graphicFrame>
        <p:nvGraphicFramePr>
          <p:cNvPr id="7" name="Table 2">
            <a:extLst>
              <a:ext uri="{FF2B5EF4-FFF2-40B4-BE49-F238E27FC236}">
                <a16:creationId xmlns:a16="http://schemas.microsoft.com/office/drawing/2014/main" id="{F70F533C-533B-40BA-B5D1-C06BCF59F2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428515"/>
              </p:ext>
            </p:extLst>
          </p:nvPr>
        </p:nvGraphicFramePr>
        <p:xfrm>
          <a:off x="3468912" y="3166188"/>
          <a:ext cx="1229568" cy="2361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9568">
                  <a:extLst>
                    <a:ext uri="{9D8B030D-6E8A-4147-A177-3AD203B41FA5}">
                      <a16:colId xmlns:a16="http://schemas.microsoft.com/office/drawing/2014/main" val="2014956740"/>
                    </a:ext>
                  </a:extLst>
                </a:gridCol>
              </a:tblGrid>
              <a:tr h="393663">
                <a:tc>
                  <a:txBody>
                    <a:bodyPr/>
                    <a:lstStyle/>
                    <a:p>
                      <a:r>
                        <a:rPr lang="en-US" sz="1200" dirty="0" err="1"/>
                        <a:t>MartketCap</a:t>
                      </a:r>
                      <a:endParaRPr lang="en-CA" sz="12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613587"/>
                  </a:ext>
                </a:extLst>
              </a:tr>
              <a:tr h="393663">
                <a:tc>
                  <a:txBody>
                    <a:bodyPr/>
                    <a:lstStyle/>
                    <a:p>
                      <a:r>
                        <a:rPr lang="en-US" dirty="0"/>
                        <a:t>$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410864"/>
                  </a:ext>
                </a:extLst>
              </a:tr>
              <a:tr h="393663">
                <a:tc>
                  <a:txBody>
                    <a:bodyPr/>
                    <a:lstStyle/>
                    <a:p>
                      <a:r>
                        <a:rPr lang="en-US" dirty="0"/>
                        <a:t>$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863249"/>
                  </a:ext>
                </a:extLst>
              </a:tr>
              <a:tr h="393663">
                <a:tc>
                  <a:txBody>
                    <a:bodyPr/>
                    <a:lstStyle/>
                    <a:p>
                      <a:r>
                        <a:rPr lang="en-US" dirty="0"/>
                        <a:t>$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414234"/>
                  </a:ext>
                </a:extLst>
              </a:tr>
              <a:tr h="393663">
                <a:tc>
                  <a:txBody>
                    <a:bodyPr/>
                    <a:lstStyle/>
                    <a:p>
                      <a:r>
                        <a:rPr lang="en-US" dirty="0"/>
                        <a:t>$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964034"/>
                  </a:ext>
                </a:extLst>
              </a:tr>
              <a:tr h="393663">
                <a:tc>
                  <a:txBody>
                    <a:bodyPr/>
                    <a:lstStyle/>
                    <a:p>
                      <a:r>
                        <a:rPr lang="en-US" dirty="0"/>
                        <a:t>$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879439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F977F711-3377-404E-B1A7-F331C100DF95}"/>
              </a:ext>
            </a:extLst>
          </p:cNvPr>
          <p:cNvSpPr/>
          <p:nvPr/>
        </p:nvSpPr>
        <p:spPr>
          <a:xfrm flipH="1">
            <a:off x="3211804" y="3614004"/>
            <a:ext cx="180391" cy="27997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5941D10-DC8F-4AAC-8ACB-218888AD1FA5}"/>
              </a:ext>
            </a:extLst>
          </p:cNvPr>
          <p:cNvSpPr/>
          <p:nvPr/>
        </p:nvSpPr>
        <p:spPr>
          <a:xfrm flipH="1">
            <a:off x="3219061" y="3998783"/>
            <a:ext cx="180391" cy="27997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BD060C8-B1D8-496D-9B6F-F69F0FD1791C}"/>
              </a:ext>
            </a:extLst>
          </p:cNvPr>
          <p:cNvSpPr/>
          <p:nvPr/>
        </p:nvSpPr>
        <p:spPr>
          <a:xfrm flipH="1">
            <a:off x="3219061" y="4380422"/>
            <a:ext cx="180391" cy="27997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F4E0BFC-BAEA-4064-AF1E-2B45A2799946}"/>
              </a:ext>
            </a:extLst>
          </p:cNvPr>
          <p:cNvSpPr/>
          <p:nvPr/>
        </p:nvSpPr>
        <p:spPr>
          <a:xfrm flipH="1">
            <a:off x="3211804" y="4768230"/>
            <a:ext cx="180391" cy="27997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285A54D-E31E-4FDE-AD1E-00A5E85619D6}"/>
              </a:ext>
            </a:extLst>
          </p:cNvPr>
          <p:cNvSpPr/>
          <p:nvPr/>
        </p:nvSpPr>
        <p:spPr>
          <a:xfrm flipH="1">
            <a:off x="3206619" y="5189283"/>
            <a:ext cx="180391" cy="27997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1611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E0899-825D-4E6F-A4B3-EA6F68012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lt1"/>
                </a:solidFill>
              </a:rPr>
              <a:t>Trading Dashboard in Tableau - Case Study Approach</a:t>
            </a:r>
            <a:endParaRPr lang="en-CA" dirty="0">
              <a:solidFill>
                <a:schemeClr val="bg1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F5537DA-8478-439F-850A-9124C56BB586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994237882"/>
              </p:ext>
            </p:extLst>
          </p:nvPr>
        </p:nvGraphicFramePr>
        <p:xfrm>
          <a:off x="407988" y="849313"/>
          <a:ext cx="11376025" cy="5159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94124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6"/>
          <p:cNvSpPr txBox="1">
            <a:spLocks noGrp="1"/>
          </p:cNvSpPr>
          <p:nvPr>
            <p:ph type="title"/>
          </p:nvPr>
        </p:nvSpPr>
        <p:spPr>
          <a:xfrm>
            <a:off x="229022" y="3746500"/>
            <a:ext cx="11733900" cy="9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</a:pPr>
            <a:r>
              <a:rPr lang="en-US" dirty="0"/>
              <a:t>Create Trading Dashboard</a:t>
            </a:r>
            <a:endParaRPr dirty="0"/>
          </a:p>
        </p:txBody>
      </p:sp>
      <p:pic>
        <p:nvPicPr>
          <p:cNvPr id="638" name="Google Shape;638;p46" descr="Upward trend with solid fill"/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83001" y="2268567"/>
            <a:ext cx="1026000" cy="10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"/>
          <p:cNvSpPr txBox="1">
            <a:spLocks noGrp="1"/>
          </p:cNvSpPr>
          <p:nvPr>
            <p:ph type="title"/>
          </p:nvPr>
        </p:nvSpPr>
        <p:spPr>
          <a:xfrm>
            <a:off x="308475" y="345250"/>
            <a:ext cx="10542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/>
              <a:t>Project Requirements Part 1</a:t>
            </a:r>
            <a:endParaRPr dirty="0"/>
          </a:p>
        </p:txBody>
      </p:sp>
      <p:sp>
        <p:nvSpPr>
          <p:cNvPr id="111" name="Google Shape;111;p5"/>
          <p:cNvSpPr txBox="1"/>
          <p:nvPr/>
        </p:nvSpPr>
        <p:spPr>
          <a:xfrm>
            <a:off x="8597812" y="1449176"/>
            <a:ext cx="3285714" cy="4427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final product will include:</a:t>
            </a:r>
            <a:endParaRPr dirty="0"/>
          </a:p>
          <a:p>
            <a:pPr marL="285750" marR="0" lvl="0" indent="-2857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Candlestick Chart</a:t>
            </a:r>
            <a:endParaRPr dirty="0"/>
          </a:p>
          <a:p>
            <a:pPr marL="285750" marR="0" lvl="0" indent="-2857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Dynamic Bollinger Bands</a:t>
            </a:r>
            <a:endParaRPr dirty="0"/>
          </a:p>
          <a:p>
            <a:pPr marL="285750" marR="0" lvl="0" indent="-2857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Volume Chart</a:t>
            </a:r>
          </a:p>
          <a:p>
            <a:pPr marL="285750" marR="0" lvl="0" indent="-2857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lang="en-US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Previous Volume High</a:t>
            </a:r>
            <a:endParaRPr dirty="0"/>
          </a:p>
          <a:p>
            <a:pPr marL="285750" marR="0" lvl="0" indent="-2857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Relative Growth Chart</a:t>
            </a:r>
            <a:endParaRPr dirty="0"/>
          </a:p>
          <a:p>
            <a:pPr marL="285750" marR="0" lvl="0" indent="-2857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Total Growth Table Slicer</a:t>
            </a:r>
          </a:p>
          <a:p>
            <a:pPr marL="285750" marR="0" lvl="0" indent="-2857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lang="en-US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Dynamic  View Period Selection</a:t>
            </a:r>
          </a:p>
          <a:p>
            <a:pPr marL="285750" marR="0" lvl="0" indent="-2857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lang="en-US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Ticker Selection</a:t>
            </a:r>
            <a:endParaRPr dirty="0"/>
          </a:p>
        </p:txBody>
      </p:sp>
      <p:pic>
        <p:nvPicPr>
          <p:cNvPr id="2" name="Tableau Dash Gif">
            <a:hlinkClick r:id="" action="ppaction://media"/>
            <a:extLst>
              <a:ext uri="{FF2B5EF4-FFF2-40B4-BE49-F238E27FC236}">
                <a16:creationId xmlns:a16="http://schemas.microsoft.com/office/drawing/2014/main" id="{74865B78-D036-4FDE-B133-DC92778DD1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970" y="1483145"/>
            <a:ext cx="7764463" cy="4359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11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7"/>
          <p:cNvSpPr txBox="1">
            <a:spLocks noGrp="1"/>
          </p:cNvSpPr>
          <p:nvPr>
            <p:ph type="body" idx="1"/>
          </p:nvPr>
        </p:nvSpPr>
        <p:spPr>
          <a:xfrm>
            <a:off x="767020" y="2240740"/>
            <a:ext cx="3362334" cy="1327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r>
              <a:rPr lang="en-US" dirty="0"/>
              <a:t>1. </a:t>
            </a:r>
            <a:r>
              <a:rPr lang="en-US" b="1" dirty="0">
                <a:solidFill>
                  <a:schemeClr val="accent1"/>
                </a:solidFill>
              </a:rPr>
              <a:t>Check all filters </a:t>
            </a:r>
            <a:r>
              <a:rPr lang="en-US" dirty="0"/>
              <a:t>work correctly and </a:t>
            </a:r>
            <a:r>
              <a:rPr lang="en-US" b="1" dirty="0">
                <a:solidFill>
                  <a:schemeClr val="accent1"/>
                </a:solidFill>
              </a:rPr>
              <a:t>p</a:t>
            </a:r>
            <a:r>
              <a:rPr lang="en-US" sz="1600" b="1" dirty="0">
                <a:solidFill>
                  <a:schemeClr val="accent1"/>
                </a:solidFill>
              </a:rPr>
              <a:t>lace the basic charts </a:t>
            </a:r>
            <a:r>
              <a:rPr lang="en-US" sz="1600" dirty="0">
                <a:solidFill>
                  <a:schemeClr val="bg1"/>
                </a:solidFill>
              </a:rPr>
              <a:t>on a fixed size canvas</a:t>
            </a:r>
            <a:endParaRPr dirty="0"/>
          </a:p>
        </p:txBody>
      </p:sp>
      <p:sp>
        <p:nvSpPr>
          <p:cNvPr id="645" name="Google Shape;645;p47"/>
          <p:cNvSpPr txBox="1">
            <a:spLocks noGrp="1"/>
          </p:cNvSpPr>
          <p:nvPr>
            <p:ph type="title"/>
          </p:nvPr>
        </p:nvSpPr>
        <p:spPr>
          <a:xfrm>
            <a:off x="305650" y="351025"/>
            <a:ext cx="106155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>
                <a:latin typeface="Open Sans"/>
                <a:ea typeface="Open Sans"/>
                <a:cs typeface="Open Sans"/>
                <a:sym typeface="Open Sans"/>
              </a:rPr>
              <a:t>Task List: Create Trading Dashboard</a:t>
            </a:r>
            <a:endParaRPr sz="24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6" name="Google Shape;646;p47"/>
          <p:cNvSpPr txBox="1">
            <a:spLocks noGrp="1"/>
          </p:cNvSpPr>
          <p:nvPr>
            <p:ph type="body" idx="2"/>
          </p:nvPr>
        </p:nvSpPr>
        <p:spPr>
          <a:xfrm>
            <a:off x="8194793" y="2257445"/>
            <a:ext cx="3362334" cy="1327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r>
              <a:rPr lang="en-US" dirty="0"/>
              <a:t>3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en-US" sz="1600" b="1" dirty="0">
                <a:solidFill>
                  <a:schemeClr val="accent1"/>
                </a:solidFill>
              </a:rPr>
              <a:t>Bonus</a:t>
            </a:r>
            <a:r>
              <a:rPr lang="en-US" sz="1600" dirty="0">
                <a:solidFill>
                  <a:schemeClr val="bg1"/>
                </a:solidFill>
              </a:rPr>
              <a:t>: Create a second pop up container to display a </a:t>
            </a:r>
            <a:r>
              <a:rPr lang="en-US" sz="1600" b="1" dirty="0">
                <a:solidFill>
                  <a:schemeClr val="accent1"/>
                </a:solidFill>
              </a:rPr>
              <a:t>ticker focused news feed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647" name="Google Shape;647;p47" descr="Database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6800" y="1303200"/>
            <a:ext cx="702000" cy="7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7" descr="Flowchart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17346" y="1303200"/>
            <a:ext cx="702000" cy="7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47" descr="Flowchart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62648" y="1303200"/>
            <a:ext cx="702000" cy="7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7"/>
          <p:cNvSpPr txBox="1"/>
          <p:nvPr/>
        </p:nvSpPr>
        <p:spPr>
          <a:xfrm>
            <a:off x="4317346" y="2240739"/>
            <a:ext cx="3483128" cy="1327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r>
              <a:rPr lang="en-US" sz="1800" dirty="0">
                <a:solidFill>
                  <a:schemeClr val="bg1"/>
                </a:solidFill>
              </a:rPr>
              <a:t>2. </a:t>
            </a:r>
            <a:r>
              <a:rPr lang="en-US" sz="1800" b="1" i="0" u="none" strike="noStrike" cap="none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Create a pop-up 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container for the </a:t>
            </a:r>
            <a:r>
              <a:rPr lang="en-US" sz="1800" b="1" i="0" u="none" strike="noStrike" cap="none" dirty="0" err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treemap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4" grpId="0" build="p"/>
      <p:bldP spid="646" grpId="0" build="p"/>
      <p:bldP spid="65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8"/>
          <p:cNvSpPr txBox="1">
            <a:spLocks noGrp="1"/>
          </p:cNvSpPr>
          <p:nvPr>
            <p:ph type="title"/>
          </p:nvPr>
        </p:nvSpPr>
        <p:spPr>
          <a:xfrm>
            <a:off x="308475" y="345250"/>
            <a:ext cx="10542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/>
              <a:t>Dashboard Requirements Part 1</a:t>
            </a:r>
            <a:endParaRPr dirty="0"/>
          </a:p>
        </p:txBody>
      </p:sp>
      <p:sp>
        <p:nvSpPr>
          <p:cNvPr id="5" name="Google Shape;607;p42">
            <a:extLst>
              <a:ext uri="{FF2B5EF4-FFF2-40B4-BE49-F238E27FC236}">
                <a16:creationId xmlns:a16="http://schemas.microsoft.com/office/drawing/2014/main" id="{CB13D1E2-6744-453E-9981-BAA0C7BED80B}"/>
              </a:ext>
            </a:extLst>
          </p:cNvPr>
          <p:cNvSpPr txBox="1"/>
          <p:nvPr/>
        </p:nvSpPr>
        <p:spPr>
          <a:xfrm>
            <a:off x="430157" y="1712316"/>
            <a:ext cx="5320562" cy="4231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Historical Visuals</a:t>
            </a:r>
          </a:p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b="1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Candlestick Filters</a:t>
            </a:r>
          </a:p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</a:t>
            </a:r>
            <a:r>
              <a:rPr lang="en-US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DateFilter</a:t>
            </a: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	True</a:t>
            </a:r>
          </a:p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-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TickerIsSelected</a:t>
            </a:r>
            <a:r>
              <a:rPr lang="en-US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True</a:t>
            </a:r>
          </a:p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b="1" i="0" u="none" strike="noStrike" cap="none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Bollinger Band Filters</a:t>
            </a:r>
          </a:p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- </a:t>
            </a:r>
            <a:r>
              <a:rPr lang="en-US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DateVisibility</a:t>
            </a: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True</a:t>
            </a:r>
          </a:p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-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Ticker</a:t>
            </a:r>
            <a:r>
              <a:rPr lang="en-US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IsSelected</a:t>
            </a: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True</a:t>
            </a:r>
          </a:p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endParaRPr lang="en-US" b="1" i="0" u="none" strike="noStrike" cap="none" dirty="0">
              <a:solidFill>
                <a:schemeClr val="tx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20000"/>
              </a:lnSpc>
              <a:buSzPct val="100000"/>
            </a:pPr>
            <a:r>
              <a:rPr lang="en-US" b="1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Pct Growth / Relative Growth Filters</a:t>
            </a:r>
            <a:b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- </a:t>
            </a:r>
            <a:r>
              <a:rPr lang="en-US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DateFilter</a:t>
            </a: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	True</a:t>
            </a:r>
          </a:p>
          <a:p>
            <a:pPr>
              <a:lnSpc>
                <a:spcPct val="120000"/>
              </a:lnSpc>
              <a:buSzPct val="100000"/>
            </a:pP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- Show all tickers	</a:t>
            </a:r>
          </a:p>
          <a:p>
            <a:pPr>
              <a:lnSpc>
                <a:spcPct val="120000"/>
              </a:lnSpc>
              <a:buSzPct val="100000"/>
            </a:pPr>
            <a:endParaRPr lang="en-US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20000"/>
              </a:lnSpc>
              <a:buSzPct val="100000"/>
            </a:pPr>
            <a:r>
              <a:rPr lang="en-US" b="1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Total Growth Heat Filters</a:t>
            </a:r>
          </a:p>
          <a:p>
            <a:pPr>
              <a:lnSpc>
                <a:spcPct val="120000"/>
              </a:lnSpc>
              <a:buSzPct val="100000"/>
            </a:pP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- </a:t>
            </a:r>
            <a:r>
              <a:rPr lang="en-US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DateFilter</a:t>
            </a: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	True &amp; Promoted to Context</a:t>
            </a:r>
          </a:p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endParaRPr lang="en-US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609;p42">
            <a:extLst>
              <a:ext uri="{FF2B5EF4-FFF2-40B4-BE49-F238E27FC236}">
                <a16:creationId xmlns:a16="http://schemas.microsoft.com/office/drawing/2014/main" id="{D94BB0FE-D8AE-4BF5-A4AC-A6C19EECAAC5}"/>
              </a:ext>
            </a:extLst>
          </p:cNvPr>
          <p:cNvSpPr txBox="1"/>
          <p:nvPr/>
        </p:nvSpPr>
        <p:spPr>
          <a:xfrm>
            <a:off x="430157" y="1171945"/>
            <a:ext cx="11195786" cy="348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Check that the </a:t>
            </a:r>
            <a:r>
              <a:rPr lang="en-US" b="1" i="0" u="none" strike="noStrike" cap="none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filters are setup correctly</a:t>
            </a:r>
            <a:r>
              <a:rPr lang="en-US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all relevant charts respond to the filters.</a:t>
            </a:r>
            <a:endParaRPr dirty="0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7" name="Google Shape;607;p42">
            <a:extLst>
              <a:ext uri="{FF2B5EF4-FFF2-40B4-BE49-F238E27FC236}">
                <a16:creationId xmlns:a16="http://schemas.microsoft.com/office/drawing/2014/main" id="{3F558907-24A4-4009-8350-39FA2FB85C4C}"/>
              </a:ext>
            </a:extLst>
          </p:cNvPr>
          <p:cNvSpPr txBox="1"/>
          <p:nvPr/>
        </p:nvSpPr>
        <p:spPr>
          <a:xfrm>
            <a:off x="6096000" y="1645112"/>
            <a:ext cx="5320562" cy="4298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Intraday Visuals</a:t>
            </a:r>
          </a:p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b="1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BANS</a:t>
            </a: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b="1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Filters</a:t>
            </a:r>
          </a:p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-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TickerIsSelected</a:t>
            </a:r>
            <a:r>
              <a:rPr lang="en-US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	True &amp; Promoted to Context</a:t>
            </a:r>
          </a:p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b="1" i="0" u="none" strike="noStrike" cap="none" dirty="0" err="1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Treemap</a:t>
            </a:r>
            <a:r>
              <a:rPr lang="en-US" b="1" i="0" u="none" strike="noStrike" cap="none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 Filters</a:t>
            </a:r>
          </a:p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- </a:t>
            </a:r>
            <a:r>
              <a:rPr lang="en-US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DateFilter</a:t>
            </a: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	True &amp; Promoted to Context</a:t>
            </a:r>
          </a:p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Show all tickers</a:t>
            </a:r>
            <a:endParaRPr lang="en-US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8"/>
          <p:cNvSpPr txBox="1">
            <a:spLocks noGrp="1"/>
          </p:cNvSpPr>
          <p:nvPr>
            <p:ph type="title"/>
          </p:nvPr>
        </p:nvSpPr>
        <p:spPr>
          <a:xfrm>
            <a:off x="308475" y="345250"/>
            <a:ext cx="10542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/>
              <a:t>Dashboard Requirements Part 1</a:t>
            </a:r>
            <a:endParaRPr dirty="0"/>
          </a:p>
        </p:txBody>
      </p:sp>
      <p:sp>
        <p:nvSpPr>
          <p:cNvPr id="5" name="Google Shape;607;p42">
            <a:extLst>
              <a:ext uri="{FF2B5EF4-FFF2-40B4-BE49-F238E27FC236}">
                <a16:creationId xmlns:a16="http://schemas.microsoft.com/office/drawing/2014/main" id="{CB13D1E2-6744-453E-9981-BAA0C7BED80B}"/>
              </a:ext>
            </a:extLst>
          </p:cNvPr>
          <p:cNvSpPr txBox="1"/>
          <p:nvPr/>
        </p:nvSpPr>
        <p:spPr>
          <a:xfrm>
            <a:off x="8179837" y="1377078"/>
            <a:ext cx="3570514" cy="4566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indent="-342900">
              <a:lnSpc>
                <a:spcPct val="120000"/>
              </a:lnSpc>
              <a:buClrTx/>
              <a:buSzPct val="100000"/>
              <a:buFont typeface="+mj-lt"/>
              <a:buAutoNum type="arabicPeriod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1pPr>
          </a:lstStyle>
          <a:p>
            <a:r>
              <a:rPr lang="en-US" dirty="0">
                <a:sym typeface="Open Sans"/>
              </a:rPr>
              <a:t>Create a </a:t>
            </a:r>
            <a:r>
              <a:rPr lang="en-US" b="1" dirty="0">
                <a:solidFill>
                  <a:schemeClr val="accent1"/>
                </a:solidFill>
                <a:sym typeface="Open Sans"/>
              </a:rPr>
              <a:t>fixed size floating dashboard</a:t>
            </a:r>
            <a:r>
              <a:rPr lang="en-US" dirty="0">
                <a:sym typeface="Open Sans"/>
              </a:rPr>
              <a:t>.</a:t>
            </a:r>
          </a:p>
          <a:p>
            <a:endParaRPr lang="en-US" dirty="0">
              <a:sym typeface="Open Sans"/>
            </a:endParaRPr>
          </a:p>
          <a:p>
            <a:r>
              <a:rPr lang="en-US" dirty="0">
                <a:sym typeface="Open Sans"/>
              </a:rPr>
              <a:t>Display </a:t>
            </a:r>
            <a:r>
              <a:rPr lang="en-US" b="1" dirty="0">
                <a:solidFill>
                  <a:schemeClr val="accent1"/>
                </a:solidFill>
                <a:sym typeface="Open Sans"/>
              </a:rPr>
              <a:t>Candlestick</a:t>
            </a:r>
            <a:r>
              <a:rPr lang="en-US" dirty="0">
                <a:sym typeface="Open Sans"/>
              </a:rPr>
              <a:t>, </a:t>
            </a:r>
            <a:r>
              <a:rPr lang="en-US" b="1" dirty="0">
                <a:solidFill>
                  <a:schemeClr val="accent1"/>
                </a:solidFill>
                <a:sym typeface="Open Sans"/>
              </a:rPr>
              <a:t>Bollinger bands</a:t>
            </a:r>
            <a:r>
              <a:rPr lang="en-US" dirty="0">
                <a:sym typeface="Open Sans"/>
              </a:rPr>
              <a:t>, </a:t>
            </a:r>
            <a:r>
              <a:rPr lang="en-US" b="1" dirty="0">
                <a:solidFill>
                  <a:schemeClr val="accent1"/>
                </a:solidFill>
                <a:sym typeface="Open Sans"/>
              </a:rPr>
              <a:t>Relative Growth</a:t>
            </a:r>
            <a:r>
              <a:rPr lang="en-US" dirty="0">
                <a:sym typeface="Open Sans"/>
              </a:rPr>
              <a:t>, </a:t>
            </a:r>
            <a:r>
              <a:rPr lang="en-US" b="1" dirty="0">
                <a:solidFill>
                  <a:schemeClr val="accent1"/>
                </a:solidFill>
                <a:sym typeface="Open Sans"/>
              </a:rPr>
              <a:t>Total Growth Heat </a:t>
            </a:r>
            <a:r>
              <a:rPr lang="en-US" dirty="0">
                <a:sym typeface="Open Sans"/>
              </a:rPr>
              <a:t>and </a:t>
            </a:r>
            <a:r>
              <a:rPr lang="en-US" b="1" dirty="0">
                <a:solidFill>
                  <a:schemeClr val="accent1"/>
                </a:solidFill>
                <a:sym typeface="Open Sans"/>
              </a:rPr>
              <a:t>BANS</a:t>
            </a:r>
            <a:r>
              <a:rPr lang="en-US" dirty="0">
                <a:sym typeface="Open Sans"/>
              </a:rPr>
              <a:t> by default.</a:t>
            </a:r>
          </a:p>
          <a:p>
            <a:endParaRPr lang="en-US" dirty="0">
              <a:sym typeface="Open Sans"/>
            </a:endParaRPr>
          </a:p>
          <a:p>
            <a:r>
              <a:rPr lang="en-US" dirty="0">
                <a:sym typeface="Open Sans"/>
              </a:rPr>
              <a:t>Display parameter selection for </a:t>
            </a:r>
            <a:r>
              <a:rPr lang="en-US" b="1" dirty="0">
                <a:solidFill>
                  <a:schemeClr val="accent1"/>
                </a:solidFill>
                <a:sym typeface="Open Sans"/>
              </a:rPr>
              <a:t>Ticker</a:t>
            </a:r>
            <a:r>
              <a:rPr lang="en-US" dirty="0">
                <a:sym typeface="Open Sans"/>
              </a:rPr>
              <a:t> and </a:t>
            </a:r>
            <a:r>
              <a:rPr lang="en-US" b="1" dirty="0">
                <a:solidFill>
                  <a:schemeClr val="accent1"/>
                </a:solidFill>
                <a:sym typeface="Open Sans"/>
              </a:rPr>
              <a:t>View Period </a:t>
            </a:r>
            <a:r>
              <a:rPr lang="en-US" dirty="0">
                <a:sym typeface="Open Sans"/>
              </a:rPr>
              <a:t>in top right</a:t>
            </a:r>
          </a:p>
          <a:p>
            <a:endParaRPr lang="en-US" dirty="0">
              <a:sym typeface="Open Sans"/>
            </a:endParaRPr>
          </a:p>
          <a:p>
            <a:r>
              <a:rPr lang="en-US" dirty="0">
                <a:sym typeface="Open Sans"/>
              </a:rPr>
              <a:t>Create </a:t>
            </a:r>
            <a:r>
              <a:rPr lang="en-US" b="1" dirty="0">
                <a:solidFill>
                  <a:schemeClr val="accent1"/>
                </a:solidFill>
                <a:sym typeface="Open Sans"/>
              </a:rPr>
              <a:t>dynamic titles </a:t>
            </a:r>
            <a:r>
              <a:rPr lang="en-US" dirty="0">
                <a:sym typeface="Open Sans"/>
              </a:rPr>
              <a:t>for the three large visuals that adds ticker and period info.</a:t>
            </a:r>
          </a:p>
          <a:p>
            <a:endParaRPr lang="en-US" dirty="0">
              <a:sym typeface="Open Sans"/>
            </a:endParaRPr>
          </a:p>
          <a:p>
            <a:r>
              <a:rPr lang="en-US" dirty="0">
                <a:sym typeface="Open Sans"/>
              </a:rPr>
              <a:t>Display parameter selection for </a:t>
            </a:r>
            <a:r>
              <a:rPr lang="en-US" b="1" dirty="0">
                <a:solidFill>
                  <a:schemeClr val="accent1"/>
                </a:solidFill>
                <a:sym typeface="Open Sans"/>
              </a:rPr>
              <a:t>Lookback</a:t>
            </a:r>
            <a:r>
              <a:rPr lang="en-US" dirty="0">
                <a:sym typeface="Open Sans"/>
              </a:rPr>
              <a:t> and </a:t>
            </a:r>
            <a:r>
              <a:rPr lang="en-US" b="1" dirty="0" err="1">
                <a:solidFill>
                  <a:schemeClr val="accent1"/>
                </a:solidFill>
                <a:sym typeface="Open Sans"/>
              </a:rPr>
              <a:t>StDev</a:t>
            </a:r>
            <a:r>
              <a:rPr lang="en-US" dirty="0">
                <a:sym typeface="Open Sans"/>
              </a:rPr>
              <a:t> in the Bollinger Chart</a:t>
            </a:r>
          </a:p>
          <a:p>
            <a:endParaRPr lang="en-US" dirty="0">
              <a:sym typeface="Open Sans"/>
            </a:endParaRPr>
          </a:p>
          <a:p>
            <a:r>
              <a:rPr lang="en-US" dirty="0">
                <a:sym typeface="Open Sans"/>
              </a:rPr>
              <a:t>Create Visual to display </a:t>
            </a:r>
            <a:r>
              <a:rPr lang="en-US" b="1" dirty="0">
                <a:solidFill>
                  <a:schemeClr val="accent1"/>
                </a:solidFill>
                <a:sym typeface="Open Sans"/>
              </a:rPr>
              <a:t>Selected Ticker</a:t>
            </a:r>
            <a:r>
              <a:rPr lang="en-US" dirty="0">
                <a:sym typeface="Open Sans"/>
              </a:rPr>
              <a:t> in the top left.</a:t>
            </a:r>
          </a:p>
          <a:p>
            <a:endParaRPr lang="en-US" dirty="0">
              <a:sym typeface="Open Sans"/>
            </a:endParaRPr>
          </a:p>
          <a:p>
            <a:r>
              <a:rPr lang="en-US" b="1" dirty="0">
                <a:solidFill>
                  <a:schemeClr val="accent1"/>
                </a:solidFill>
                <a:sym typeface="Open Sans"/>
              </a:rPr>
              <a:t>Add a title </a:t>
            </a:r>
            <a:r>
              <a:rPr lang="en-US" dirty="0">
                <a:sym typeface="Open Sans"/>
              </a:rPr>
              <a:t>to your dashboard (we would appreciate it if you used the proposed title below.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2B3488-6D7D-486F-A16F-11C1B8847906}"/>
              </a:ext>
            </a:extLst>
          </p:cNvPr>
          <p:cNvSpPr txBox="1"/>
          <p:nvPr/>
        </p:nvSpPr>
        <p:spPr>
          <a:xfrm>
            <a:off x="1230229" y="5681989"/>
            <a:ext cx="60939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CFI Capital Partners Trading Dashboard - A CFI Case Study for Business Intelligence &amp; Data Analysis</a:t>
            </a:r>
            <a:endParaRPr lang="en-CA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CF9FEC-CF68-4759-AE0F-7D6971E11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49" y="1332531"/>
            <a:ext cx="7331207" cy="414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1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"/>
          <p:cNvSpPr txBox="1">
            <a:spLocks noGrp="1"/>
          </p:cNvSpPr>
          <p:nvPr>
            <p:ph type="title"/>
          </p:nvPr>
        </p:nvSpPr>
        <p:spPr>
          <a:xfrm>
            <a:off x="308475" y="345250"/>
            <a:ext cx="10542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/>
              <a:t>Dashboard Requirements Part 2</a:t>
            </a:r>
            <a:endParaRPr dirty="0"/>
          </a:p>
        </p:txBody>
      </p:sp>
      <p:sp>
        <p:nvSpPr>
          <p:cNvPr id="111" name="Google Shape;111;p5"/>
          <p:cNvSpPr txBox="1"/>
          <p:nvPr/>
        </p:nvSpPr>
        <p:spPr>
          <a:xfrm>
            <a:off x="8597812" y="1449176"/>
            <a:ext cx="3285714" cy="4427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42900" indent="-342900">
              <a:lnSpc>
                <a:spcPct val="120000"/>
              </a:lnSpc>
              <a:buClrTx/>
              <a:buSzPct val="100000"/>
              <a:buFont typeface="+mj-lt"/>
              <a:buAutoNum type="arabicPeriod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1pPr>
          </a:lstStyle>
          <a:p>
            <a:r>
              <a:rPr lang="en-US" dirty="0">
                <a:sym typeface="Open Sans"/>
              </a:rPr>
              <a:t>Create a white </a:t>
            </a:r>
            <a:r>
              <a:rPr lang="en-US" b="1" dirty="0">
                <a:solidFill>
                  <a:schemeClr val="accent1"/>
                </a:solidFill>
                <a:sym typeface="Open Sans"/>
              </a:rPr>
              <a:t>pop-up container </a:t>
            </a:r>
            <a:r>
              <a:rPr lang="en-US" dirty="0">
                <a:sym typeface="Open Sans"/>
              </a:rPr>
              <a:t>to cover the candlestick chart.</a:t>
            </a:r>
          </a:p>
          <a:p>
            <a:endParaRPr lang="en-US" dirty="0">
              <a:sym typeface="Open Sans"/>
            </a:endParaRPr>
          </a:p>
          <a:p>
            <a:r>
              <a:rPr lang="en-US" dirty="0">
                <a:sym typeface="Open Sans"/>
              </a:rPr>
              <a:t>Place the </a:t>
            </a:r>
            <a:r>
              <a:rPr lang="en-US" b="1" dirty="0" err="1">
                <a:solidFill>
                  <a:schemeClr val="accent1"/>
                </a:solidFill>
                <a:sym typeface="Open Sans"/>
              </a:rPr>
              <a:t>treemap</a:t>
            </a:r>
            <a:r>
              <a:rPr lang="en-US" b="1" dirty="0">
                <a:solidFill>
                  <a:schemeClr val="accent1"/>
                </a:solidFill>
                <a:sym typeface="Open Sans"/>
              </a:rPr>
              <a:t> in the container </a:t>
            </a:r>
            <a:r>
              <a:rPr lang="en-US" dirty="0">
                <a:sym typeface="Open Sans"/>
              </a:rPr>
              <a:t>using the shift key as you drag it.</a:t>
            </a:r>
          </a:p>
          <a:p>
            <a:endParaRPr lang="en-US" dirty="0">
              <a:sym typeface="Open Sans"/>
            </a:endParaRPr>
          </a:p>
          <a:p>
            <a:r>
              <a:rPr lang="en-US" b="1" dirty="0">
                <a:solidFill>
                  <a:schemeClr val="accent1"/>
                </a:solidFill>
                <a:sym typeface="Open Sans"/>
              </a:rPr>
              <a:t>Add a show/hide button </a:t>
            </a:r>
            <a:r>
              <a:rPr lang="en-US" dirty="0">
                <a:sym typeface="Open Sans"/>
              </a:rPr>
              <a:t>for the container, make it float at the front and make it look professional using the images provided.</a:t>
            </a:r>
          </a:p>
        </p:txBody>
      </p:sp>
      <p:pic>
        <p:nvPicPr>
          <p:cNvPr id="5" name="Tableau Dash Gif">
            <a:hlinkClick r:id="" action="ppaction://media"/>
            <a:extLst>
              <a:ext uri="{FF2B5EF4-FFF2-40B4-BE49-F238E27FC236}">
                <a16:creationId xmlns:a16="http://schemas.microsoft.com/office/drawing/2014/main" id="{BEF28CE6-AE7F-4460-9396-0C8E28C4C6F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96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970" y="1483145"/>
            <a:ext cx="7764463" cy="4359275"/>
          </a:xfrm>
          <a:prstGeom prst="rect">
            <a:avLst/>
          </a:prstGeom>
        </p:spPr>
      </p:pic>
      <p:pic>
        <p:nvPicPr>
          <p:cNvPr id="6" name="Tableau Dash Gif">
            <a:hlinkClick r:id="" action="ppaction://media"/>
            <a:extLst>
              <a:ext uri="{FF2B5EF4-FFF2-40B4-BE49-F238E27FC236}">
                <a16:creationId xmlns:a16="http://schemas.microsoft.com/office/drawing/2014/main" id="{8592705B-159D-445F-A1AF-C6FB4ABA101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36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2969" y="1483144"/>
            <a:ext cx="7764463" cy="435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9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5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11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"/>
          <p:cNvSpPr txBox="1">
            <a:spLocks noGrp="1"/>
          </p:cNvSpPr>
          <p:nvPr>
            <p:ph type="title"/>
          </p:nvPr>
        </p:nvSpPr>
        <p:spPr>
          <a:xfrm>
            <a:off x="308475" y="345250"/>
            <a:ext cx="10542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/>
              <a:t>Project Requirements Part 3</a:t>
            </a:r>
            <a:endParaRPr dirty="0"/>
          </a:p>
        </p:txBody>
      </p:sp>
      <p:sp>
        <p:nvSpPr>
          <p:cNvPr id="111" name="Google Shape;111;p5"/>
          <p:cNvSpPr txBox="1"/>
          <p:nvPr/>
        </p:nvSpPr>
        <p:spPr>
          <a:xfrm>
            <a:off x="8597812" y="1449176"/>
            <a:ext cx="3285714" cy="4427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42900" indent="-342900">
              <a:lnSpc>
                <a:spcPct val="120000"/>
              </a:lnSpc>
              <a:buClrTx/>
              <a:buSzPct val="100000"/>
              <a:buFont typeface="+mj-lt"/>
              <a:buAutoNum type="arabicPeriod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1pPr>
          </a:lstStyle>
          <a:p>
            <a:r>
              <a:rPr lang="en-US" dirty="0">
                <a:sym typeface="Open Sans"/>
              </a:rPr>
              <a:t>Create a </a:t>
            </a:r>
            <a:r>
              <a:rPr lang="en-US" b="1" dirty="0">
                <a:solidFill>
                  <a:schemeClr val="accent1"/>
                </a:solidFill>
                <a:sym typeface="Open Sans"/>
              </a:rPr>
              <a:t>white pop-up container </a:t>
            </a:r>
            <a:r>
              <a:rPr lang="en-US" dirty="0">
                <a:sym typeface="Open Sans"/>
              </a:rPr>
              <a:t>to cover everything except the title.</a:t>
            </a:r>
          </a:p>
          <a:p>
            <a:endParaRPr lang="en-US" dirty="0">
              <a:sym typeface="Open Sans"/>
            </a:endParaRPr>
          </a:p>
          <a:p>
            <a:r>
              <a:rPr lang="en-US" dirty="0">
                <a:sym typeface="Open Sans"/>
              </a:rPr>
              <a:t>Add a </a:t>
            </a:r>
            <a:r>
              <a:rPr lang="en-US" b="1" dirty="0">
                <a:solidFill>
                  <a:schemeClr val="accent1"/>
                </a:solidFill>
                <a:sym typeface="Open Sans"/>
              </a:rPr>
              <a:t>web page to the container </a:t>
            </a:r>
            <a:r>
              <a:rPr lang="en-US" dirty="0">
                <a:sym typeface="Open Sans"/>
              </a:rPr>
              <a:t>that </a:t>
            </a:r>
            <a:r>
              <a:rPr lang="en-US" b="1" dirty="0">
                <a:solidFill>
                  <a:schemeClr val="accent1"/>
                </a:solidFill>
                <a:sym typeface="Open Sans"/>
              </a:rPr>
              <a:t>shows the news </a:t>
            </a:r>
            <a:r>
              <a:rPr lang="en-US" dirty="0">
                <a:sym typeface="Open Sans"/>
              </a:rPr>
              <a:t>for a specific ticker.</a:t>
            </a:r>
          </a:p>
          <a:p>
            <a:endParaRPr lang="en-US" dirty="0">
              <a:sym typeface="Open Sans"/>
            </a:endParaRPr>
          </a:p>
          <a:p>
            <a:r>
              <a:rPr lang="en-US" b="1" dirty="0">
                <a:solidFill>
                  <a:schemeClr val="accent1"/>
                </a:solidFill>
                <a:sym typeface="Open Sans"/>
              </a:rPr>
              <a:t>Make the URL responsive </a:t>
            </a:r>
            <a:r>
              <a:rPr lang="en-US" dirty="0">
                <a:sym typeface="Open Sans"/>
              </a:rPr>
              <a:t>to the selected ticker parameter.</a:t>
            </a:r>
          </a:p>
          <a:p>
            <a:endParaRPr lang="en-US" dirty="0">
              <a:sym typeface="Open Sans"/>
            </a:endParaRPr>
          </a:p>
          <a:p>
            <a:r>
              <a:rPr lang="en-US" dirty="0">
                <a:sym typeface="Open Sans"/>
              </a:rPr>
              <a:t>Add a parameter action to the dashboard so that the </a:t>
            </a:r>
            <a:r>
              <a:rPr lang="en-US" b="1" dirty="0">
                <a:solidFill>
                  <a:schemeClr val="accent1"/>
                </a:solidFill>
                <a:sym typeface="Open Sans"/>
              </a:rPr>
              <a:t>ticker parameter is updated </a:t>
            </a:r>
            <a:r>
              <a:rPr lang="en-US" dirty="0">
                <a:sym typeface="Open Sans"/>
              </a:rPr>
              <a:t>when you select an item in the heat visual.</a:t>
            </a:r>
          </a:p>
        </p:txBody>
      </p:sp>
      <p:pic>
        <p:nvPicPr>
          <p:cNvPr id="5" name="Tableau Dash Gif">
            <a:hlinkClick r:id="" action="ppaction://media"/>
            <a:extLst>
              <a:ext uri="{FF2B5EF4-FFF2-40B4-BE49-F238E27FC236}">
                <a16:creationId xmlns:a16="http://schemas.microsoft.com/office/drawing/2014/main" id="{BEF28CE6-AE7F-4460-9396-0C8E28C4C6F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96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970" y="1483145"/>
            <a:ext cx="7764463" cy="4359275"/>
          </a:xfrm>
          <a:prstGeom prst="rect">
            <a:avLst/>
          </a:prstGeom>
        </p:spPr>
      </p:pic>
      <p:pic>
        <p:nvPicPr>
          <p:cNvPr id="6" name="Tableau Dash Gif">
            <a:hlinkClick r:id="" action="ppaction://media"/>
            <a:extLst>
              <a:ext uri="{FF2B5EF4-FFF2-40B4-BE49-F238E27FC236}">
                <a16:creationId xmlns:a16="http://schemas.microsoft.com/office/drawing/2014/main" id="{F7359953-8393-4C32-9D9E-F105A565979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47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2969" y="1483144"/>
            <a:ext cx="7764463" cy="435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29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40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11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8"/>
          <p:cNvSpPr txBox="1">
            <a:spLocks noGrp="1"/>
          </p:cNvSpPr>
          <p:nvPr>
            <p:ph type="title"/>
          </p:nvPr>
        </p:nvSpPr>
        <p:spPr>
          <a:xfrm>
            <a:off x="308475" y="345250"/>
            <a:ext cx="10542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/>
              <a:t>Dashboard Coordinates (2048 x 1152)</a:t>
            </a:r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89E46C-44A4-46DC-9D4D-6B20607E84B4}"/>
              </a:ext>
            </a:extLst>
          </p:cNvPr>
          <p:cNvGrpSpPr/>
          <p:nvPr/>
        </p:nvGrpSpPr>
        <p:grpSpPr>
          <a:xfrm>
            <a:off x="1362270" y="1171471"/>
            <a:ext cx="8551752" cy="4423213"/>
            <a:chOff x="1362269" y="1169251"/>
            <a:chExt cx="9467461" cy="501383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83B069B-D234-4532-853B-DD5D5C7DAA2C}"/>
                </a:ext>
              </a:extLst>
            </p:cNvPr>
            <p:cNvSpPr/>
            <p:nvPr/>
          </p:nvSpPr>
          <p:spPr>
            <a:xfrm>
              <a:off x="1362269" y="1188098"/>
              <a:ext cx="9467461" cy="49949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2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DB00C5D-B102-4539-BCF1-C776C8B70BED}"/>
                </a:ext>
              </a:extLst>
            </p:cNvPr>
            <p:cNvSpPr/>
            <p:nvPr/>
          </p:nvSpPr>
          <p:spPr>
            <a:xfrm>
              <a:off x="1514670" y="2995863"/>
              <a:ext cx="1583094" cy="3069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X 20</a:t>
              </a:r>
              <a:r>
                <a:rPr lang="en-CA" dirty="0">
                  <a:solidFill>
                    <a:schemeClr val="tx2"/>
                  </a:solidFill>
                </a:rPr>
                <a:t>     y 160</a:t>
              </a:r>
            </a:p>
            <a:p>
              <a:pPr algn="ctr"/>
              <a:r>
                <a:rPr lang="en-CA" dirty="0">
                  <a:solidFill>
                    <a:schemeClr val="tx2"/>
                  </a:solidFill>
                </a:rPr>
                <a:t>W 200   h 972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F1D54E4-21B0-4603-9E10-F93C6953CFCF}"/>
                </a:ext>
              </a:extLst>
            </p:cNvPr>
            <p:cNvSpPr/>
            <p:nvPr/>
          </p:nvSpPr>
          <p:spPr>
            <a:xfrm>
              <a:off x="3250164" y="4335624"/>
              <a:ext cx="3645159" cy="17292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X 260</a:t>
              </a:r>
              <a:r>
                <a:rPr lang="en-CA" dirty="0">
                  <a:solidFill>
                    <a:schemeClr val="tx2"/>
                  </a:solidFill>
                </a:rPr>
                <a:t>     y 720</a:t>
              </a:r>
            </a:p>
            <a:p>
              <a:pPr algn="ctr"/>
              <a:r>
                <a:rPr lang="en-CA" dirty="0">
                  <a:solidFill>
                    <a:schemeClr val="tx2"/>
                  </a:solidFill>
                </a:rPr>
                <a:t>W 864   h 410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EC6BFF-7FEF-4DF4-9685-67DF7E5D01AA}"/>
                </a:ext>
              </a:extLst>
            </p:cNvPr>
            <p:cNvSpPr/>
            <p:nvPr/>
          </p:nvSpPr>
          <p:spPr>
            <a:xfrm>
              <a:off x="7050833" y="4335624"/>
              <a:ext cx="3623387" cy="17292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X 1164</a:t>
              </a:r>
              <a:r>
                <a:rPr lang="en-CA" dirty="0">
                  <a:solidFill>
                    <a:schemeClr val="tx2"/>
                  </a:solidFill>
                </a:rPr>
                <a:t>     y 720</a:t>
              </a:r>
            </a:p>
            <a:p>
              <a:pPr algn="ctr"/>
              <a:r>
                <a:rPr lang="en-CA" dirty="0">
                  <a:solidFill>
                    <a:schemeClr val="tx2"/>
                  </a:solidFill>
                </a:rPr>
                <a:t>W 900   h 410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3BBBEC-801B-4310-BAB7-01F9957348EF}"/>
                </a:ext>
              </a:extLst>
            </p:cNvPr>
            <p:cNvSpPr/>
            <p:nvPr/>
          </p:nvSpPr>
          <p:spPr>
            <a:xfrm>
              <a:off x="3250164" y="2270448"/>
              <a:ext cx="7424056" cy="19240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X 260</a:t>
              </a:r>
              <a:r>
                <a:rPr lang="en-CA" dirty="0">
                  <a:solidFill>
                    <a:schemeClr val="tx2"/>
                  </a:solidFill>
                </a:rPr>
                <a:t>     y 160</a:t>
              </a:r>
            </a:p>
            <a:p>
              <a:pPr algn="ctr"/>
              <a:r>
                <a:rPr lang="en-CA" dirty="0">
                  <a:solidFill>
                    <a:schemeClr val="tx2"/>
                  </a:solidFill>
                </a:rPr>
                <a:t>W 1768   h 520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4E6E71A-0F7B-489F-8436-5FBE8ECAC840}"/>
                </a:ext>
              </a:extLst>
            </p:cNvPr>
            <p:cNvSpPr/>
            <p:nvPr/>
          </p:nvSpPr>
          <p:spPr>
            <a:xfrm>
              <a:off x="3250164" y="1576873"/>
              <a:ext cx="4767942" cy="5524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X 240</a:t>
              </a:r>
              <a:r>
                <a:rPr lang="en-CA" dirty="0">
                  <a:solidFill>
                    <a:schemeClr val="tx2"/>
                  </a:solidFill>
                </a:rPr>
                <a:t>     y 40</a:t>
              </a:r>
            </a:p>
            <a:p>
              <a:pPr algn="ctr"/>
              <a:r>
                <a:rPr lang="en-CA" dirty="0">
                  <a:solidFill>
                    <a:schemeClr val="tx2"/>
                  </a:solidFill>
                </a:rPr>
                <a:t>W 1300   h 100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04539E4-E919-48C9-B8A3-99FD2751BC54}"/>
                </a:ext>
              </a:extLst>
            </p:cNvPr>
            <p:cNvSpPr/>
            <p:nvPr/>
          </p:nvSpPr>
          <p:spPr>
            <a:xfrm>
              <a:off x="1514670" y="1576872"/>
              <a:ext cx="1583094" cy="11783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X 20</a:t>
              </a:r>
              <a:r>
                <a:rPr lang="en-CA" dirty="0">
                  <a:solidFill>
                    <a:schemeClr val="tx2"/>
                  </a:solidFill>
                </a:rPr>
                <a:t>     y 40</a:t>
              </a:r>
            </a:p>
            <a:p>
              <a:pPr algn="ctr"/>
              <a:r>
                <a:rPr lang="en-CA" dirty="0">
                  <a:solidFill>
                    <a:schemeClr val="tx2"/>
                  </a:solidFill>
                </a:rPr>
                <a:t>W 225   h 110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4372AA0-345E-4F29-9EC6-2E02C86B9927}"/>
                </a:ext>
              </a:extLst>
            </p:cNvPr>
            <p:cNvSpPr/>
            <p:nvPr/>
          </p:nvSpPr>
          <p:spPr>
            <a:xfrm>
              <a:off x="8164284" y="1576872"/>
              <a:ext cx="1259633" cy="5524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2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5FF4A25-6EB6-42E7-9E54-14193CE1E5C4}"/>
                </a:ext>
              </a:extLst>
            </p:cNvPr>
            <p:cNvSpPr/>
            <p:nvPr/>
          </p:nvSpPr>
          <p:spPr>
            <a:xfrm>
              <a:off x="1362269" y="1169251"/>
              <a:ext cx="9467460" cy="2894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X 0</a:t>
              </a:r>
              <a:r>
                <a:rPr lang="en-CA" dirty="0">
                  <a:solidFill>
                    <a:schemeClr val="tx2"/>
                  </a:solidFill>
                </a:rPr>
                <a:t>   y 0   W 2048   h 40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14" name="Google Shape;616;p43">
            <a:extLst>
              <a:ext uri="{FF2B5EF4-FFF2-40B4-BE49-F238E27FC236}">
                <a16:creationId xmlns:a16="http://schemas.microsoft.com/office/drawing/2014/main" id="{C865B768-E3A0-4F7F-A916-2DE1C403A839}"/>
              </a:ext>
            </a:extLst>
          </p:cNvPr>
          <p:cNvSpPr txBox="1"/>
          <p:nvPr/>
        </p:nvSpPr>
        <p:spPr>
          <a:xfrm>
            <a:off x="457200" y="5919536"/>
            <a:ext cx="10394175" cy="360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You may resize the dashboard once it is created. You may need to adjust font sizes etc.</a:t>
            </a:r>
            <a:endParaRPr dirty="0"/>
          </a:p>
          <a:p>
            <a:pPr marL="285750" marR="0" lvl="0" indent="-1841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Google Shape;616;p43">
            <a:extLst>
              <a:ext uri="{FF2B5EF4-FFF2-40B4-BE49-F238E27FC236}">
                <a16:creationId xmlns:a16="http://schemas.microsoft.com/office/drawing/2014/main" id="{0B5A5CB0-DC72-4565-9883-CA462063F712}"/>
              </a:ext>
            </a:extLst>
          </p:cNvPr>
          <p:cNvSpPr txBox="1"/>
          <p:nvPr/>
        </p:nvSpPr>
        <p:spPr>
          <a:xfrm>
            <a:off x="3226849" y="1632525"/>
            <a:ext cx="856362" cy="371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BANS</a:t>
            </a:r>
            <a:endParaRPr b="1" dirty="0">
              <a:solidFill>
                <a:schemeClr val="tx2"/>
              </a:solidFill>
            </a:endParaRPr>
          </a:p>
          <a:p>
            <a:pPr marL="285750" marR="0" lvl="0" indent="-1841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chemeClr val="tx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chemeClr val="tx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chemeClr val="tx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616;p43">
            <a:extLst>
              <a:ext uri="{FF2B5EF4-FFF2-40B4-BE49-F238E27FC236}">
                <a16:creationId xmlns:a16="http://schemas.microsoft.com/office/drawing/2014/main" id="{5733BFD9-102F-4B1E-B8C6-27A9C5B7ACF9}"/>
              </a:ext>
            </a:extLst>
          </p:cNvPr>
          <p:cNvSpPr txBox="1"/>
          <p:nvPr/>
        </p:nvSpPr>
        <p:spPr>
          <a:xfrm>
            <a:off x="3652460" y="2806067"/>
            <a:ext cx="856362" cy="52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70000" lnSpcReduction="20000"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CANDLE &amp; TREE CONTAINER</a:t>
            </a:r>
            <a:endParaRPr b="1" dirty="0">
              <a:solidFill>
                <a:schemeClr val="tx2"/>
              </a:solidFill>
            </a:endParaRPr>
          </a:p>
          <a:p>
            <a:pPr marL="285750" marR="0" lvl="0" indent="-1841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chemeClr val="tx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chemeClr val="tx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chemeClr val="tx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Google Shape;616;p43">
            <a:extLst>
              <a:ext uri="{FF2B5EF4-FFF2-40B4-BE49-F238E27FC236}">
                <a16:creationId xmlns:a16="http://schemas.microsoft.com/office/drawing/2014/main" id="{1DCE35D7-1195-42EC-A35C-F1BFD49A9166}"/>
              </a:ext>
            </a:extLst>
          </p:cNvPr>
          <p:cNvSpPr txBox="1"/>
          <p:nvPr/>
        </p:nvSpPr>
        <p:spPr>
          <a:xfrm>
            <a:off x="1786737" y="3205819"/>
            <a:ext cx="856362" cy="371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2500"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TOTAL %</a:t>
            </a:r>
            <a:endParaRPr b="1" dirty="0">
              <a:solidFill>
                <a:schemeClr val="tx2"/>
              </a:solidFill>
            </a:endParaRPr>
          </a:p>
          <a:p>
            <a:pPr marL="285750" marR="0" lvl="0" indent="-1841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chemeClr val="tx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chemeClr val="tx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chemeClr val="tx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Google Shape;616;p43">
            <a:extLst>
              <a:ext uri="{FF2B5EF4-FFF2-40B4-BE49-F238E27FC236}">
                <a16:creationId xmlns:a16="http://schemas.microsoft.com/office/drawing/2014/main" id="{D998C4DE-6491-4F58-B319-7A3BD99E53B7}"/>
              </a:ext>
            </a:extLst>
          </p:cNvPr>
          <p:cNvSpPr txBox="1"/>
          <p:nvPr/>
        </p:nvSpPr>
        <p:spPr>
          <a:xfrm>
            <a:off x="4080640" y="4132304"/>
            <a:ext cx="1315075" cy="371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BOLLINGER</a:t>
            </a:r>
            <a:endParaRPr b="1" dirty="0">
              <a:solidFill>
                <a:schemeClr val="tx2"/>
              </a:solidFill>
            </a:endParaRPr>
          </a:p>
          <a:p>
            <a:pPr marL="285750" marR="0" lvl="0" indent="-1841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chemeClr val="tx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chemeClr val="tx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chemeClr val="tx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Google Shape;616;p43">
            <a:extLst>
              <a:ext uri="{FF2B5EF4-FFF2-40B4-BE49-F238E27FC236}">
                <a16:creationId xmlns:a16="http://schemas.microsoft.com/office/drawing/2014/main" id="{E668FAE1-B756-4C3D-A65E-7C475300DEAB}"/>
              </a:ext>
            </a:extLst>
          </p:cNvPr>
          <p:cNvSpPr txBox="1"/>
          <p:nvPr/>
        </p:nvSpPr>
        <p:spPr>
          <a:xfrm>
            <a:off x="7479551" y="4132304"/>
            <a:ext cx="1315075" cy="371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RELATIVE %</a:t>
            </a:r>
            <a:endParaRPr b="1" dirty="0">
              <a:solidFill>
                <a:schemeClr val="tx2"/>
              </a:solidFill>
            </a:endParaRPr>
          </a:p>
          <a:p>
            <a:pPr marL="285750" marR="0" lvl="0" indent="-1841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chemeClr val="tx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chemeClr val="tx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chemeClr val="tx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Google Shape;616;p43">
            <a:extLst>
              <a:ext uri="{FF2B5EF4-FFF2-40B4-BE49-F238E27FC236}">
                <a16:creationId xmlns:a16="http://schemas.microsoft.com/office/drawing/2014/main" id="{FB5CE3E3-71D0-48A1-A62F-D2193A280D16}"/>
              </a:ext>
            </a:extLst>
          </p:cNvPr>
          <p:cNvSpPr txBox="1"/>
          <p:nvPr/>
        </p:nvSpPr>
        <p:spPr>
          <a:xfrm>
            <a:off x="1786737" y="1567955"/>
            <a:ext cx="856362" cy="371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rPr>
              <a:t>TICKER</a:t>
            </a:r>
            <a:endParaRPr b="1" dirty="0">
              <a:solidFill>
                <a:schemeClr val="tx2"/>
              </a:solidFill>
            </a:endParaRPr>
          </a:p>
          <a:p>
            <a:pPr marL="285750" marR="0" lvl="0" indent="-1841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chemeClr val="tx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chemeClr val="tx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chemeClr val="tx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523666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9"/>
          <p:cNvSpPr txBox="1">
            <a:spLocks noGrp="1"/>
          </p:cNvSpPr>
          <p:nvPr>
            <p:ph type="title"/>
          </p:nvPr>
        </p:nvSpPr>
        <p:spPr>
          <a:xfrm>
            <a:off x="229022" y="3746500"/>
            <a:ext cx="11733900" cy="9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</a:pPr>
            <a:r>
              <a:rPr lang="en-US" dirty="0"/>
              <a:t>Alternative Strategies for Sourcing Data</a:t>
            </a:r>
            <a:endParaRPr dirty="0"/>
          </a:p>
        </p:txBody>
      </p:sp>
      <p:pic>
        <p:nvPicPr>
          <p:cNvPr id="668" name="Google Shape;668;p49" descr="Database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3001" y="2268567"/>
            <a:ext cx="1026000" cy="10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9"/>
          <p:cNvSpPr txBox="1">
            <a:spLocks noGrp="1"/>
          </p:cNvSpPr>
          <p:nvPr>
            <p:ph type="title"/>
          </p:nvPr>
        </p:nvSpPr>
        <p:spPr>
          <a:xfrm>
            <a:off x="229022" y="3746500"/>
            <a:ext cx="11733900" cy="9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</a:pPr>
            <a:r>
              <a:rPr lang="en-US" dirty="0"/>
              <a:t>Other Slides</a:t>
            </a:r>
            <a:endParaRPr dirty="0"/>
          </a:p>
        </p:txBody>
      </p:sp>
      <p:pic>
        <p:nvPicPr>
          <p:cNvPr id="668" name="Google Shape;668;p49" descr="Database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3001" y="2268567"/>
            <a:ext cx="1026000" cy="102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91478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310614" y="357633"/>
            <a:ext cx="11733956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"/>
              <a:buNone/>
            </a:pPr>
            <a:r>
              <a:rPr lang="en-US" dirty="0"/>
              <a:t>Key Concepts Filters – Order of Operation</a:t>
            </a:r>
            <a:endParaRPr dirty="0"/>
          </a:p>
        </p:txBody>
      </p:sp>
      <p:sp>
        <p:nvSpPr>
          <p:cNvPr id="142" name="Google Shape;142;p8"/>
          <p:cNvSpPr/>
          <p:nvPr/>
        </p:nvSpPr>
        <p:spPr>
          <a:xfrm>
            <a:off x="867861" y="1502270"/>
            <a:ext cx="2577763" cy="67540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228600" dist="190500" dir="5400000" algn="t" rotWithShape="0">
              <a:srgbClr val="A5A5A5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Source Filters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8"/>
          <p:cNvSpPr/>
          <p:nvPr/>
        </p:nvSpPr>
        <p:spPr>
          <a:xfrm>
            <a:off x="867864" y="2597117"/>
            <a:ext cx="2577763" cy="67540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228600" dist="190500" dir="5400000" algn="t" rotWithShape="0">
              <a:srgbClr val="A5A5A5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Context Filters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8"/>
          <p:cNvSpPr/>
          <p:nvPr/>
        </p:nvSpPr>
        <p:spPr>
          <a:xfrm>
            <a:off x="867862" y="3700390"/>
            <a:ext cx="2577763" cy="67540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228600" dist="190500" dir="5400000" algn="t" rotWithShape="0">
              <a:srgbClr val="A5A5A5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Dimension Filters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8"/>
          <p:cNvSpPr/>
          <p:nvPr/>
        </p:nvSpPr>
        <p:spPr>
          <a:xfrm>
            <a:off x="867863" y="4780208"/>
            <a:ext cx="2577763" cy="67540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228600" dist="190500" dir="5400000" algn="t" rotWithShape="0">
              <a:srgbClr val="A5A5A5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Measure Filters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8"/>
          <p:cNvSpPr/>
          <p:nvPr/>
        </p:nvSpPr>
        <p:spPr>
          <a:xfrm>
            <a:off x="4006680" y="3238812"/>
            <a:ext cx="5542452" cy="50161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Top N, Sets, Conditional Filters &amp; Fixed LOD</a:t>
            </a: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8"/>
          <p:cNvSpPr/>
          <p:nvPr/>
        </p:nvSpPr>
        <p:spPr>
          <a:xfrm rot="10800000">
            <a:off x="2010447" y="1214474"/>
            <a:ext cx="292608" cy="199136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  <a:effectLst>
            <a:outerShdw blurRad="228600" dist="190500" dir="5400000" algn="t" rotWithShape="0">
              <a:srgbClr val="A5A5A5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p8"/>
          <p:cNvSpPr/>
          <p:nvPr/>
        </p:nvSpPr>
        <p:spPr>
          <a:xfrm rot="10800000">
            <a:off x="2010447" y="2304966"/>
            <a:ext cx="292608" cy="199136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  <a:effectLst>
            <a:outerShdw blurRad="228600" dist="190500" dir="5400000" algn="t" rotWithShape="0">
              <a:srgbClr val="A5A5A5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" name="Google Shape;149;p8"/>
          <p:cNvSpPr/>
          <p:nvPr/>
        </p:nvSpPr>
        <p:spPr>
          <a:xfrm rot="10800000">
            <a:off x="2010446" y="3395458"/>
            <a:ext cx="292608" cy="199136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  <a:effectLst>
            <a:outerShdw blurRad="228600" dist="190500" dir="5400000" algn="t" rotWithShape="0">
              <a:srgbClr val="A5A5A5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8"/>
          <p:cNvSpPr/>
          <p:nvPr/>
        </p:nvSpPr>
        <p:spPr>
          <a:xfrm rot="10800000">
            <a:off x="2010445" y="4485950"/>
            <a:ext cx="292608" cy="199136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  <a:effectLst>
            <a:outerShdw blurRad="228600" dist="190500" dir="5400000" algn="t" rotWithShape="0">
              <a:srgbClr val="A5A5A5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p8"/>
          <p:cNvSpPr/>
          <p:nvPr/>
        </p:nvSpPr>
        <p:spPr>
          <a:xfrm rot="10800000">
            <a:off x="2010444" y="5576440"/>
            <a:ext cx="292608" cy="199136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  <a:effectLst>
            <a:outerShdw blurRad="228600" dist="190500" dir="5400000" algn="t" rotWithShape="0">
              <a:srgbClr val="A5A5A5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" name="Google Shape;152;p8"/>
          <p:cNvSpPr/>
          <p:nvPr/>
        </p:nvSpPr>
        <p:spPr>
          <a:xfrm>
            <a:off x="4006680" y="4329304"/>
            <a:ext cx="5542452" cy="50161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Include / Exclude LOD, Data blending</a:t>
            </a: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8"/>
          <p:cNvSpPr/>
          <p:nvPr/>
        </p:nvSpPr>
        <p:spPr>
          <a:xfrm>
            <a:off x="4006680" y="5368302"/>
            <a:ext cx="5542452" cy="50161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Table Calcs, Totals, Forecasts </a:t>
            </a: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8"/>
          <p:cNvCxnSpPr/>
          <p:nvPr/>
        </p:nvCxnSpPr>
        <p:spPr>
          <a:xfrm rot="10800000">
            <a:off x="3234310" y="3489621"/>
            <a:ext cx="683596" cy="1"/>
          </a:xfrm>
          <a:prstGeom prst="straightConnector1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55" name="Google Shape;155;p8"/>
          <p:cNvCxnSpPr/>
          <p:nvPr/>
        </p:nvCxnSpPr>
        <p:spPr>
          <a:xfrm rot="10800000">
            <a:off x="3234310" y="4586552"/>
            <a:ext cx="683596" cy="1"/>
          </a:xfrm>
          <a:prstGeom prst="straightConnector1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56" name="Google Shape;156;p8"/>
          <p:cNvCxnSpPr/>
          <p:nvPr/>
        </p:nvCxnSpPr>
        <p:spPr>
          <a:xfrm rot="10800000">
            <a:off x="3234310" y="5666137"/>
            <a:ext cx="683596" cy="1"/>
          </a:xfrm>
          <a:prstGeom prst="straightConnector1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57" name="Google Shape;157;p8"/>
          <p:cNvSpPr txBox="1">
            <a:spLocks noGrp="1"/>
          </p:cNvSpPr>
          <p:nvPr>
            <p:ph type="body" idx="1"/>
          </p:nvPr>
        </p:nvSpPr>
        <p:spPr>
          <a:xfrm>
            <a:off x="4680161" y="1441470"/>
            <a:ext cx="7040480" cy="1259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</a:pPr>
            <a:r>
              <a:rPr lang="en-US"/>
              <a:t>Filters are executed according to the </a:t>
            </a:r>
            <a:r>
              <a:rPr lang="en-US" b="1">
                <a:solidFill>
                  <a:schemeClr val="accent4"/>
                </a:solidFill>
              </a:rPr>
              <a:t>order of operation</a:t>
            </a:r>
            <a:r>
              <a:rPr lang="en-US"/>
              <a:t>.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</a:pPr>
            <a:endParaRPr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</a:pPr>
            <a:r>
              <a:rPr lang="en-US"/>
              <a:t>Dimension filters </a:t>
            </a:r>
            <a:r>
              <a:rPr lang="en-US" b="1">
                <a:solidFill>
                  <a:schemeClr val="accent4"/>
                </a:solidFill>
              </a:rPr>
              <a:t>can be promoted </a:t>
            </a:r>
            <a:r>
              <a:rPr lang="en-US"/>
              <a:t>to context filters.</a:t>
            </a:r>
            <a:endParaRPr/>
          </a:p>
        </p:txBody>
      </p:sp>
      <p:sp>
        <p:nvSpPr>
          <p:cNvPr id="158" name="Google Shape;158;p8"/>
          <p:cNvSpPr/>
          <p:nvPr/>
        </p:nvSpPr>
        <p:spPr>
          <a:xfrm>
            <a:off x="2705151" y="3386890"/>
            <a:ext cx="292608" cy="199136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228600" dist="190500" dir="5400000" algn="t" rotWithShape="0">
              <a:srgbClr val="A5A5A5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8237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8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1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4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1"/>
          <p:cNvSpPr txBox="1">
            <a:spLocks noGrp="1"/>
          </p:cNvSpPr>
          <p:nvPr>
            <p:ph type="title"/>
          </p:nvPr>
        </p:nvSpPr>
        <p:spPr>
          <a:xfrm>
            <a:off x="308475" y="345250"/>
            <a:ext cx="10542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/>
              <a:t>Tableau Order of Operations</a:t>
            </a:r>
            <a:endParaRPr/>
          </a:p>
        </p:txBody>
      </p:sp>
      <p:sp>
        <p:nvSpPr>
          <p:cNvPr id="165" name="Google Shape;165;p71"/>
          <p:cNvSpPr/>
          <p:nvPr/>
        </p:nvSpPr>
        <p:spPr>
          <a:xfrm>
            <a:off x="794275" y="1319950"/>
            <a:ext cx="1933500" cy="910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SOURCE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71"/>
          <p:cNvSpPr/>
          <p:nvPr/>
        </p:nvSpPr>
        <p:spPr>
          <a:xfrm>
            <a:off x="794275" y="3343332"/>
            <a:ext cx="1933500" cy="910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AVAILABLE FOR CREATING VISUALS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71"/>
          <p:cNvSpPr txBox="1">
            <a:spLocks noGrp="1"/>
          </p:cNvSpPr>
          <p:nvPr>
            <p:ph type="body" idx="1"/>
          </p:nvPr>
        </p:nvSpPr>
        <p:spPr>
          <a:xfrm>
            <a:off x="1426775" y="2555900"/>
            <a:ext cx="14547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23552"/>
              <a:buNone/>
            </a:pPr>
            <a:r>
              <a:rPr lang="en-US" sz="1400" b="1"/>
              <a:t>Data Source Filters</a:t>
            </a:r>
            <a:endParaRPr sz="1400"/>
          </a:p>
        </p:txBody>
      </p:sp>
      <p:cxnSp>
        <p:nvCxnSpPr>
          <p:cNvPr id="168" name="Google Shape;168;p71"/>
          <p:cNvCxnSpPr/>
          <p:nvPr/>
        </p:nvCxnSpPr>
        <p:spPr>
          <a:xfrm>
            <a:off x="1115088" y="2250600"/>
            <a:ext cx="22500" cy="11565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lgDash"/>
            <a:round/>
            <a:headEnd type="none" w="sm" len="sm"/>
            <a:tailEnd type="none" w="sm" len="sm"/>
          </a:ln>
        </p:spPr>
      </p:cxnSp>
      <p:pic>
        <p:nvPicPr>
          <p:cNvPr id="169" name="Google Shape;169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175" y="2548012"/>
            <a:ext cx="547850" cy="58908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71"/>
          <p:cNvSpPr txBox="1">
            <a:spLocks noGrp="1"/>
          </p:cNvSpPr>
          <p:nvPr>
            <p:ph type="body" idx="1"/>
          </p:nvPr>
        </p:nvSpPr>
        <p:spPr>
          <a:xfrm>
            <a:off x="1447075" y="4522900"/>
            <a:ext cx="10854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23552"/>
              <a:buNone/>
            </a:pPr>
            <a:r>
              <a:rPr lang="en-US" sz="1400" b="1"/>
              <a:t>Context Filters</a:t>
            </a:r>
            <a:endParaRPr sz="1400"/>
          </a:p>
        </p:txBody>
      </p:sp>
      <p:pic>
        <p:nvPicPr>
          <p:cNvPr id="171" name="Google Shape;171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0475" y="4515012"/>
            <a:ext cx="547850" cy="5890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p71"/>
          <p:cNvCxnSpPr/>
          <p:nvPr/>
        </p:nvCxnSpPr>
        <p:spPr>
          <a:xfrm>
            <a:off x="1112838" y="4183000"/>
            <a:ext cx="22500" cy="11565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173" name="Google Shape;173;p71"/>
          <p:cNvSpPr/>
          <p:nvPr/>
        </p:nvSpPr>
        <p:spPr>
          <a:xfrm>
            <a:off x="2999325" y="1319950"/>
            <a:ext cx="8592900" cy="486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71"/>
          <p:cNvSpPr/>
          <p:nvPr/>
        </p:nvSpPr>
        <p:spPr>
          <a:xfrm>
            <a:off x="4888525" y="1319950"/>
            <a:ext cx="4757700" cy="282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CONTEXT = THE AVAILABLE DATA IN A WORKSHEET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5" name="Google Shape;175;p71"/>
          <p:cNvCxnSpPr/>
          <p:nvPr/>
        </p:nvCxnSpPr>
        <p:spPr>
          <a:xfrm>
            <a:off x="1112838" y="5249025"/>
            <a:ext cx="1889100" cy="19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176" name="Google Shape;176;p71"/>
          <p:cNvSpPr/>
          <p:nvPr/>
        </p:nvSpPr>
        <p:spPr>
          <a:xfrm>
            <a:off x="3381675" y="2611150"/>
            <a:ext cx="7830900" cy="331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71"/>
          <p:cNvSpPr/>
          <p:nvPr/>
        </p:nvSpPr>
        <p:spPr>
          <a:xfrm>
            <a:off x="4896700" y="2611150"/>
            <a:ext cx="4757700" cy="2826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DIMENSION = DATA AVAILABLE FOR MOST CALCULATIONS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71"/>
          <p:cNvSpPr txBox="1">
            <a:spLocks noGrp="1"/>
          </p:cNvSpPr>
          <p:nvPr>
            <p:ph type="body" idx="1"/>
          </p:nvPr>
        </p:nvSpPr>
        <p:spPr>
          <a:xfrm>
            <a:off x="6595700" y="2258550"/>
            <a:ext cx="17196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63265"/>
              <a:buNone/>
            </a:pPr>
            <a:r>
              <a:rPr lang="en-US" sz="1400" b="1"/>
              <a:t>Dimension Filters</a:t>
            </a:r>
            <a:endParaRPr sz="1400"/>
          </a:p>
        </p:txBody>
      </p:sp>
      <p:cxnSp>
        <p:nvCxnSpPr>
          <p:cNvPr id="179" name="Google Shape;179;p71"/>
          <p:cNvCxnSpPr/>
          <p:nvPr/>
        </p:nvCxnSpPr>
        <p:spPr>
          <a:xfrm>
            <a:off x="6367838" y="1513125"/>
            <a:ext cx="22500" cy="11565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lgDash"/>
            <a:round/>
            <a:headEnd type="none" w="sm" len="sm"/>
            <a:tailEnd type="none" w="sm" len="sm"/>
          </a:ln>
        </p:spPr>
      </p:cxnSp>
      <p:pic>
        <p:nvPicPr>
          <p:cNvPr id="180" name="Google Shape;180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7700" y="2250651"/>
            <a:ext cx="262807" cy="2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71"/>
          <p:cNvSpPr/>
          <p:nvPr/>
        </p:nvSpPr>
        <p:spPr>
          <a:xfrm>
            <a:off x="3712050" y="3343325"/>
            <a:ext cx="2244300" cy="1171687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71"/>
          <p:cNvSpPr/>
          <p:nvPr/>
        </p:nvSpPr>
        <p:spPr>
          <a:xfrm>
            <a:off x="3712050" y="4634525"/>
            <a:ext cx="4757850" cy="1002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71"/>
          <p:cNvSpPr/>
          <p:nvPr/>
        </p:nvSpPr>
        <p:spPr>
          <a:xfrm>
            <a:off x="9758850" y="1876926"/>
            <a:ext cx="1224599" cy="375989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71"/>
          <p:cNvSpPr/>
          <p:nvPr/>
        </p:nvSpPr>
        <p:spPr>
          <a:xfrm>
            <a:off x="3712150" y="3343325"/>
            <a:ext cx="2244300" cy="2826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BASIC MEASURES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71"/>
          <p:cNvSpPr/>
          <p:nvPr/>
        </p:nvSpPr>
        <p:spPr>
          <a:xfrm>
            <a:off x="3712050" y="4634525"/>
            <a:ext cx="2244300" cy="2826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MEASURE 2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71"/>
          <p:cNvSpPr/>
          <p:nvPr/>
        </p:nvSpPr>
        <p:spPr>
          <a:xfrm>
            <a:off x="9758850" y="1849289"/>
            <a:ext cx="1224600" cy="2826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LODs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"/>
          <p:cNvSpPr txBox="1">
            <a:spLocks noGrp="1"/>
          </p:cNvSpPr>
          <p:nvPr>
            <p:ph type="title"/>
          </p:nvPr>
        </p:nvSpPr>
        <p:spPr>
          <a:xfrm>
            <a:off x="308475" y="345250"/>
            <a:ext cx="10542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/>
              <a:t>Project Requirements Part 2</a:t>
            </a:r>
            <a:endParaRPr dirty="0"/>
          </a:p>
        </p:txBody>
      </p:sp>
      <p:sp>
        <p:nvSpPr>
          <p:cNvPr id="111" name="Google Shape;111;p5"/>
          <p:cNvSpPr txBox="1"/>
          <p:nvPr/>
        </p:nvSpPr>
        <p:spPr>
          <a:xfrm>
            <a:off x="8597812" y="1449176"/>
            <a:ext cx="3285714" cy="4427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 addition, </a:t>
            </a:r>
            <a:r>
              <a:rPr lang="en-US" sz="16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you 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will include:</a:t>
            </a:r>
            <a:endParaRPr dirty="0"/>
          </a:p>
          <a:p>
            <a:pPr>
              <a:lnSpc>
                <a:spcPct val="120000"/>
              </a:lnSpc>
              <a:spcBef>
                <a:spcPts val="1000"/>
              </a:spcBef>
              <a:buSzPts val="1600"/>
            </a:pPr>
            <a:endParaRPr lang="en-US" sz="16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20000"/>
              </a:lnSpc>
              <a:spcBef>
                <a:spcPts val="1000"/>
              </a:spcBef>
              <a:buSzPts val="1600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Pop-up Containers for</a:t>
            </a:r>
          </a:p>
          <a:p>
            <a:pPr marL="285750" lvl="2" indent="-285750">
              <a:lnSpc>
                <a:spcPct val="120000"/>
              </a:lnSpc>
              <a:spcBef>
                <a:spcPts val="1000"/>
              </a:spcBef>
              <a:buSzPts val="1600"/>
              <a:buFont typeface="Arial"/>
              <a:buChar char="-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Industry &amp; Ticker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Treemap</a:t>
            </a:r>
            <a:endParaRPr lang="en-US" sz="16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" name="Tableau Dash Gif">
            <a:hlinkClick r:id="" action="ppaction://media"/>
            <a:extLst>
              <a:ext uri="{FF2B5EF4-FFF2-40B4-BE49-F238E27FC236}">
                <a16:creationId xmlns:a16="http://schemas.microsoft.com/office/drawing/2014/main" id="{BEF28CE6-AE7F-4460-9396-0C8E28C4C6F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96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970" y="1483145"/>
            <a:ext cx="7764463" cy="435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65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111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"/>
          <p:cNvSpPr txBox="1">
            <a:spLocks noGrp="1"/>
          </p:cNvSpPr>
          <p:nvPr>
            <p:ph type="title"/>
          </p:nvPr>
        </p:nvSpPr>
        <p:spPr>
          <a:xfrm>
            <a:off x="308475" y="345250"/>
            <a:ext cx="10542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/>
              <a:t>Project Requirements Part 3</a:t>
            </a:r>
            <a:endParaRPr dirty="0"/>
          </a:p>
        </p:txBody>
      </p:sp>
      <p:sp>
        <p:nvSpPr>
          <p:cNvPr id="111" name="Google Shape;111;p5"/>
          <p:cNvSpPr txBox="1"/>
          <p:nvPr/>
        </p:nvSpPr>
        <p:spPr>
          <a:xfrm>
            <a:off x="8597812" y="1449176"/>
            <a:ext cx="3285714" cy="4427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 addition, </a:t>
            </a:r>
            <a:r>
              <a:rPr lang="en-US" sz="16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you 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will include:</a:t>
            </a:r>
            <a:endParaRPr dirty="0"/>
          </a:p>
          <a:p>
            <a:pPr>
              <a:lnSpc>
                <a:spcPct val="120000"/>
              </a:lnSpc>
              <a:spcBef>
                <a:spcPts val="1000"/>
              </a:spcBef>
              <a:buSzPts val="1600"/>
            </a:pPr>
            <a:endParaRPr lang="en-US" sz="16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20000"/>
              </a:lnSpc>
              <a:spcBef>
                <a:spcPts val="1000"/>
              </a:spcBef>
              <a:buSzPts val="1600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Pop-up Containers including</a:t>
            </a:r>
          </a:p>
          <a:p>
            <a:pPr marL="285750" marR="0" lvl="0" indent="-2857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Ticker Response News Feed</a:t>
            </a:r>
          </a:p>
          <a:p>
            <a:pPr marL="285750" marR="0" lvl="0" indent="-2857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endParaRPr lang="en-US" sz="16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en-US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Parameter Actions</a:t>
            </a:r>
            <a:endParaRPr lang="en-US" sz="16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lang="en-US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 use the heat table as a slicer for the rest of the dashboard</a:t>
            </a:r>
            <a:endParaRPr lang="en-US" sz="16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" name="Tableau Dash Gif">
            <a:hlinkClick r:id="" action="ppaction://media"/>
            <a:extLst>
              <a:ext uri="{FF2B5EF4-FFF2-40B4-BE49-F238E27FC236}">
                <a16:creationId xmlns:a16="http://schemas.microsoft.com/office/drawing/2014/main" id="{BEF28CE6-AE7F-4460-9396-0C8E28C4C6F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96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970" y="1483145"/>
            <a:ext cx="7764463" cy="435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6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11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"/>
          <p:cNvSpPr txBox="1">
            <a:spLocks noGrp="1"/>
          </p:cNvSpPr>
          <p:nvPr>
            <p:ph type="title"/>
          </p:nvPr>
        </p:nvSpPr>
        <p:spPr>
          <a:xfrm>
            <a:off x="308475" y="345250"/>
            <a:ext cx="105429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/>
              <a:t>Student Files - Tableau Trading Dashboard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F54B3-80C7-4BF1-9571-96B644649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517" y="1717565"/>
            <a:ext cx="7892110" cy="342287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heme/theme1.xml><?xml version="1.0" encoding="utf-8"?>
<a:theme xmlns:a="http://schemas.openxmlformats.org/drawingml/2006/main" name="1_BIDA_2021 Presentation Theme">
  <a:themeElements>
    <a:clrScheme name="CFI 2019">
      <a:dk1>
        <a:srgbClr val="57595D"/>
      </a:dk1>
      <a:lt1>
        <a:srgbClr val="FFFFFF"/>
      </a:lt1>
      <a:dk2>
        <a:srgbClr val="3271D2"/>
      </a:dk2>
      <a:lt2>
        <a:srgbClr val="132E57"/>
      </a:lt2>
      <a:accent1>
        <a:srgbClr val="24A2AF"/>
      </a:accent1>
      <a:accent2>
        <a:srgbClr val="1F995B"/>
      </a:accent2>
      <a:accent3>
        <a:srgbClr val="ED932C"/>
      </a:accent3>
      <a:accent4>
        <a:srgbClr val="FA611C"/>
      </a:accent4>
      <a:accent5>
        <a:srgbClr val="B7276E"/>
      </a:accent5>
      <a:accent6>
        <a:srgbClr val="591973"/>
      </a:accent6>
      <a:hlink>
        <a:srgbClr val="3271D2"/>
      </a:hlink>
      <a:folHlink>
        <a:srgbClr val="3271D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1673</TotalTime>
  <Words>5183</Words>
  <Application>Microsoft Office PowerPoint</Application>
  <PresentationFormat>Widescreen</PresentationFormat>
  <Paragraphs>816</Paragraphs>
  <Slides>69</Slides>
  <Notes>63</Notes>
  <HiddenSlides>10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Consolas</vt:lpstr>
      <vt:lpstr>Open Sans Light</vt:lpstr>
      <vt:lpstr>Open Sans</vt:lpstr>
      <vt:lpstr>Calibri</vt:lpstr>
      <vt:lpstr>Arial</vt:lpstr>
      <vt:lpstr>1_BIDA_2021 Presentation Theme</vt:lpstr>
      <vt:lpstr>Colors for Recording</vt:lpstr>
      <vt:lpstr>Trading Dashboard in Tableau</vt:lpstr>
      <vt:lpstr>Congratulations – You have a new role.</vt:lpstr>
      <vt:lpstr>Head of Sales &amp; Trading - Kurt </vt:lpstr>
      <vt:lpstr>Project Requirements</vt:lpstr>
      <vt:lpstr>Project Requirements Part 1</vt:lpstr>
      <vt:lpstr>Project Requirements Part 2</vt:lpstr>
      <vt:lpstr>Project Requirements Part 3</vt:lpstr>
      <vt:lpstr>Student Files - Tableau Trading Dashboard</vt:lpstr>
      <vt:lpstr>Key Concepts – Order of Operations</vt:lpstr>
      <vt:lpstr>Key Concepts – Parameters</vt:lpstr>
      <vt:lpstr>Key Concepts – Table Calculations</vt:lpstr>
      <vt:lpstr>Key Concepts – Parameter Actions</vt:lpstr>
      <vt:lpstr>Trading Dashboard in Tableau - Case Study Approach</vt:lpstr>
      <vt:lpstr>Trading Dashboard in Tableau - Case Study Approach</vt:lpstr>
      <vt:lpstr>Pull Historical Prices into Tableau</vt:lpstr>
      <vt:lpstr>Task List: Pull Historical Prices Into Tableau</vt:lpstr>
      <vt:lpstr>Database Connection Details</vt:lpstr>
      <vt:lpstr>ERD – CFI Capital Partners StockPricesDW</vt:lpstr>
      <vt:lpstr>Student Task Review: Write a Query for Historical Prices</vt:lpstr>
      <vt:lpstr>Trading Dashboard in Tableau - Case Study Approach</vt:lpstr>
      <vt:lpstr>Create Visuals for Historical Prices</vt:lpstr>
      <vt:lpstr>Task List: Create Visuals for Historical Prices</vt:lpstr>
      <vt:lpstr>Task 1. Candlestick Chart - Basics</vt:lpstr>
      <vt:lpstr>Task 1. Candlestick Chart - Interpretation</vt:lpstr>
      <vt:lpstr>Task 1. Candlestick Chart - Requirements</vt:lpstr>
      <vt:lpstr>Task 1. Candlestick Chart - Requirements</vt:lpstr>
      <vt:lpstr>Task 1. Candlestick Chart - Calculations</vt:lpstr>
      <vt:lpstr>Task 2. Dynamic Date Selection - Requirements</vt:lpstr>
      <vt:lpstr>Task 2. Dynamic Date Selection - Calculations</vt:lpstr>
      <vt:lpstr>Task 3. Bollinger Bands - Basics</vt:lpstr>
      <vt:lpstr>Task 3. Bollinger Bands - Interpretation</vt:lpstr>
      <vt:lpstr>Task 3. Bollinger Bands - Requirements</vt:lpstr>
      <vt:lpstr>Task 3. Bollinger Bands - Calculations</vt:lpstr>
      <vt:lpstr>Task 3. Bollinger Bands - Parameters</vt:lpstr>
      <vt:lpstr>Task 4. Traded Volume – Basics</vt:lpstr>
      <vt:lpstr>Task 4. Traded Volume – Requirements</vt:lpstr>
      <vt:lpstr>Task 4. Traded Volume – Calculations</vt:lpstr>
      <vt:lpstr>Task 5. Relative Growth - Basics &amp; Requirements</vt:lpstr>
      <vt:lpstr>Task 5. Relative Growth - Calculations</vt:lpstr>
      <vt:lpstr>Task 6. Total Growth Heat Table Requirements</vt:lpstr>
      <vt:lpstr>Task 6. Total Growth Heat Table – Calculations</vt:lpstr>
      <vt:lpstr>Trading Dashboard in Tableau - Case Study Approach</vt:lpstr>
      <vt:lpstr>Pull Intraday Prices into Tableau</vt:lpstr>
      <vt:lpstr>Task List: Pull Historical Prices Into Tableau</vt:lpstr>
      <vt:lpstr>ERD – CFI Capital Partners StockPricesDW</vt:lpstr>
      <vt:lpstr>Student Task Review: Write a Query for Intraday Prices</vt:lpstr>
      <vt:lpstr>Task 4. Intraday Summary Measures</vt:lpstr>
      <vt:lpstr>Task 4. Intraday Summary Measures – Calculations</vt:lpstr>
      <vt:lpstr>Trading Dashboard in Tableau - Case Study Approach</vt:lpstr>
      <vt:lpstr>Create Visuals for Intraday Prices</vt:lpstr>
      <vt:lpstr>Task List: Create Visuals for Intraday Prices</vt:lpstr>
      <vt:lpstr>Task 1. BANS - Basics &amp; Requirements</vt:lpstr>
      <vt:lpstr>Task 1. BANS – Calculations</vt:lpstr>
      <vt:lpstr>Task 2. Treemap Basics and Specification</vt:lpstr>
      <vt:lpstr>Task 2. Treemap – Calculations</vt:lpstr>
      <vt:lpstr>Data Blending</vt:lpstr>
      <vt:lpstr>Trading Dashboard in Tableau - Case Study Approach</vt:lpstr>
      <vt:lpstr>Create Trading Dashboard</vt:lpstr>
      <vt:lpstr>Task List: Create Trading Dashboard</vt:lpstr>
      <vt:lpstr>Dashboard Requirements Part 1</vt:lpstr>
      <vt:lpstr>Dashboard Requirements Part 1</vt:lpstr>
      <vt:lpstr>Dashboard Requirements Part 2</vt:lpstr>
      <vt:lpstr>Project Requirements Part 3</vt:lpstr>
      <vt:lpstr>Dashboard Coordinates (2048 x 1152)</vt:lpstr>
      <vt:lpstr>Alternative Strategies for Sourcing Data</vt:lpstr>
      <vt:lpstr>Other Slides</vt:lpstr>
      <vt:lpstr>Key Concepts Filters – Order of Operation</vt:lpstr>
      <vt:lpstr>Tableau Order of Operations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Colors for Recording</dc:title>
  <dc:creator>Microsoft Office User</dc:creator>
  <cp:lastModifiedBy>Sebastian Taylor</cp:lastModifiedBy>
  <cp:revision>102</cp:revision>
  <dcterms:created xsi:type="dcterms:W3CDTF">2018-01-19T07:33:44Z</dcterms:created>
  <dcterms:modified xsi:type="dcterms:W3CDTF">2021-07-16T17:06:32Z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50344A97-82F6-4436-95D8-81F0D2BD3EEB</vt:lpwstr>
  </property>
  <property fmtid="{D5CDD505-2E9C-101B-9397-08002B2CF9AE}" pid="3" name="ArticulatePath">
    <vt:lpwstr>Course Template &amp; Guidelines_2019-10-03</vt:lpwstr>
  </property>
</Properties>
</file>